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311" r:id="rId4"/>
    <p:sldId id="307" r:id="rId5"/>
    <p:sldId id="301" r:id="rId6"/>
    <p:sldId id="259" r:id="rId7"/>
    <p:sldId id="289" r:id="rId8"/>
    <p:sldId id="290" r:id="rId9"/>
    <p:sldId id="291" r:id="rId10"/>
    <p:sldId id="292" r:id="rId11"/>
    <p:sldId id="293" r:id="rId12"/>
    <p:sldId id="294" r:id="rId13"/>
    <p:sldId id="302" r:id="rId14"/>
    <p:sldId id="295" r:id="rId15"/>
    <p:sldId id="296" r:id="rId16"/>
    <p:sldId id="297" r:id="rId17"/>
    <p:sldId id="298" r:id="rId18"/>
    <p:sldId id="299" r:id="rId19"/>
    <p:sldId id="300"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4652963"/>
            <a:ext cx="9144000" cy="2232025"/>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en-US"/>
          </a:p>
        </p:txBody>
      </p:sp>
      <p:sp>
        <p:nvSpPr>
          <p:cNvPr id="3094" name="Oval 22"/>
          <p:cNvSpPr>
            <a:spLocks noChangeArrowheads="1"/>
          </p:cNvSpPr>
          <p:nvPr/>
        </p:nvSpPr>
        <p:spPr bwMode="ltGray">
          <a:xfrm>
            <a:off x="7885113" y="47259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095" name="Oval 23"/>
          <p:cNvSpPr>
            <a:spLocks noChangeArrowheads="1"/>
          </p:cNvSpPr>
          <p:nvPr/>
        </p:nvSpPr>
        <p:spPr bwMode="ltGray">
          <a:xfrm>
            <a:off x="8316913" y="47259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096" name="Oval 24"/>
          <p:cNvSpPr>
            <a:spLocks noChangeArrowheads="1"/>
          </p:cNvSpPr>
          <p:nvPr/>
        </p:nvSpPr>
        <p:spPr bwMode="ltGray">
          <a:xfrm>
            <a:off x="8748713" y="47259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097" name="Oval 25"/>
          <p:cNvSpPr>
            <a:spLocks noChangeArrowheads="1"/>
          </p:cNvSpPr>
          <p:nvPr/>
        </p:nvSpPr>
        <p:spPr bwMode="ltGray">
          <a:xfrm>
            <a:off x="7885113" y="51577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098" name="Oval 26"/>
          <p:cNvSpPr>
            <a:spLocks noChangeArrowheads="1"/>
          </p:cNvSpPr>
          <p:nvPr/>
        </p:nvSpPr>
        <p:spPr bwMode="ltGray">
          <a:xfrm>
            <a:off x="8316913" y="51577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099" name="Oval 27"/>
          <p:cNvSpPr>
            <a:spLocks noChangeArrowheads="1"/>
          </p:cNvSpPr>
          <p:nvPr/>
        </p:nvSpPr>
        <p:spPr bwMode="ltGray">
          <a:xfrm>
            <a:off x="8748713" y="51577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0" name="Oval 28"/>
          <p:cNvSpPr>
            <a:spLocks noChangeArrowheads="1"/>
          </p:cNvSpPr>
          <p:nvPr/>
        </p:nvSpPr>
        <p:spPr bwMode="ltGray">
          <a:xfrm>
            <a:off x="7885113" y="55880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1" name="Oval 29"/>
          <p:cNvSpPr>
            <a:spLocks noChangeArrowheads="1"/>
          </p:cNvSpPr>
          <p:nvPr/>
        </p:nvSpPr>
        <p:spPr bwMode="ltGray">
          <a:xfrm>
            <a:off x="8316913" y="55880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2" name="Oval 30"/>
          <p:cNvSpPr>
            <a:spLocks noChangeArrowheads="1"/>
          </p:cNvSpPr>
          <p:nvPr/>
        </p:nvSpPr>
        <p:spPr bwMode="ltGray">
          <a:xfrm>
            <a:off x="8748713" y="55880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3" name="Oval 31"/>
          <p:cNvSpPr>
            <a:spLocks noChangeArrowheads="1"/>
          </p:cNvSpPr>
          <p:nvPr/>
        </p:nvSpPr>
        <p:spPr bwMode="ltGray">
          <a:xfrm>
            <a:off x="7885113" y="60213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4" name="Oval 32"/>
          <p:cNvSpPr>
            <a:spLocks noChangeArrowheads="1"/>
          </p:cNvSpPr>
          <p:nvPr/>
        </p:nvSpPr>
        <p:spPr bwMode="ltGray">
          <a:xfrm>
            <a:off x="8316913" y="60213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5" name="Oval 33"/>
          <p:cNvSpPr>
            <a:spLocks noChangeArrowheads="1"/>
          </p:cNvSpPr>
          <p:nvPr/>
        </p:nvSpPr>
        <p:spPr bwMode="ltGray">
          <a:xfrm>
            <a:off x="8748713" y="60213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6" name="Oval 34"/>
          <p:cNvSpPr>
            <a:spLocks noChangeArrowheads="1"/>
          </p:cNvSpPr>
          <p:nvPr/>
        </p:nvSpPr>
        <p:spPr bwMode="ltGray">
          <a:xfrm>
            <a:off x="7885113" y="64531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7" name="Oval 35"/>
          <p:cNvSpPr>
            <a:spLocks noChangeArrowheads="1"/>
          </p:cNvSpPr>
          <p:nvPr/>
        </p:nvSpPr>
        <p:spPr bwMode="ltGray">
          <a:xfrm>
            <a:off x="8316913" y="64531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8" name="Oval 36"/>
          <p:cNvSpPr>
            <a:spLocks noChangeArrowheads="1"/>
          </p:cNvSpPr>
          <p:nvPr/>
        </p:nvSpPr>
        <p:spPr bwMode="ltGray">
          <a:xfrm>
            <a:off x="8748713" y="64531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09" name="Oval 37"/>
          <p:cNvSpPr>
            <a:spLocks noChangeArrowheads="1"/>
          </p:cNvSpPr>
          <p:nvPr/>
        </p:nvSpPr>
        <p:spPr bwMode="ltGray">
          <a:xfrm>
            <a:off x="7091363" y="47259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0" name="Oval 38"/>
          <p:cNvSpPr>
            <a:spLocks noChangeArrowheads="1"/>
          </p:cNvSpPr>
          <p:nvPr/>
        </p:nvSpPr>
        <p:spPr bwMode="ltGray">
          <a:xfrm>
            <a:off x="7524750" y="47244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1" name="Oval 39"/>
          <p:cNvSpPr>
            <a:spLocks noChangeArrowheads="1"/>
          </p:cNvSpPr>
          <p:nvPr/>
        </p:nvSpPr>
        <p:spPr bwMode="ltGray">
          <a:xfrm>
            <a:off x="7091363" y="51577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2" name="Oval 40"/>
          <p:cNvSpPr>
            <a:spLocks noChangeArrowheads="1"/>
          </p:cNvSpPr>
          <p:nvPr/>
        </p:nvSpPr>
        <p:spPr bwMode="ltGray">
          <a:xfrm>
            <a:off x="7523163" y="51577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3" name="Oval 41"/>
          <p:cNvSpPr>
            <a:spLocks noChangeArrowheads="1"/>
          </p:cNvSpPr>
          <p:nvPr/>
        </p:nvSpPr>
        <p:spPr bwMode="ltGray">
          <a:xfrm>
            <a:off x="7091363" y="55880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4" name="Oval 42"/>
          <p:cNvSpPr>
            <a:spLocks noChangeArrowheads="1"/>
          </p:cNvSpPr>
          <p:nvPr/>
        </p:nvSpPr>
        <p:spPr bwMode="ltGray">
          <a:xfrm>
            <a:off x="7523163" y="5588000"/>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5" name="Oval 43"/>
          <p:cNvSpPr>
            <a:spLocks noChangeArrowheads="1"/>
          </p:cNvSpPr>
          <p:nvPr/>
        </p:nvSpPr>
        <p:spPr bwMode="ltGray">
          <a:xfrm>
            <a:off x="7091363" y="60213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6" name="Oval 44"/>
          <p:cNvSpPr>
            <a:spLocks noChangeArrowheads="1"/>
          </p:cNvSpPr>
          <p:nvPr/>
        </p:nvSpPr>
        <p:spPr bwMode="ltGray">
          <a:xfrm>
            <a:off x="7523163" y="60213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7" name="Oval 45"/>
          <p:cNvSpPr>
            <a:spLocks noChangeArrowheads="1"/>
          </p:cNvSpPr>
          <p:nvPr/>
        </p:nvSpPr>
        <p:spPr bwMode="ltGray">
          <a:xfrm>
            <a:off x="7091363" y="64531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sp>
        <p:nvSpPr>
          <p:cNvPr id="3118" name="Oval 46"/>
          <p:cNvSpPr>
            <a:spLocks noChangeArrowheads="1"/>
          </p:cNvSpPr>
          <p:nvPr/>
        </p:nvSpPr>
        <p:spPr bwMode="ltGray">
          <a:xfrm>
            <a:off x="7523163" y="6453188"/>
            <a:ext cx="215900" cy="215900"/>
          </a:xfrm>
          <a:prstGeom prst="ellipse">
            <a:avLst/>
          </a:prstGeom>
          <a:solidFill>
            <a:schemeClr val="accent1">
              <a:alpha val="80000"/>
            </a:schemeClr>
          </a:solidFill>
          <a:ln w="9525">
            <a:noFill/>
            <a:round/>
            <a:headEnd/>
            <a:tailEnd/>
          </a:ln>
          <a:effectLst/>
        </p:spPr>
        <p:txBody>
          <a:bodyPr wrap="none" anchor="ctr"/>
          <a:lstStyle/>
          <a:p>
            <a:endParaRPr lang="en-US"/>
          </a:p>
        </p:txBody>
      </p:sp>
      <p:pic>
        <p:nvPicPr>
          <p:cNvPr id="3091" name="Picture 19"/>
          <p:cNvPicPr>
            <a:picLocks noChangeAspect="1" noChangeArrowheads="1"/>
          </p:cNvPicPr>
          <p:nvPr/>
        </p:nvPicPr>
        <p:blipFill>
          <a:blip r:embed="rId2" cstate="print"/>
          <a:srcRect/>
          <a:stretch>
            <a:fillRect/>
          </a:stretch>
        </p:blipFill>
        <p:spPr bwMode="auto">
          <a:xfrm>
            <a:off x="0" y="0"/>
            <a:ext cx="9144000" cy="4437063"/>
          </a:xfrm>
          <a:prstGeom prst="rect">
            <a:avLst/>
          </a:prstGeom>
          <a:noFill/>
        </p:spPr>
      </p:pic>
      <p:sp>
        <p:nvSpPr>
          <p:cNvPr id="3092" name="Rectangle 20"/>
          <p:cNvSpPr>
            <a:spLocks noChangeArrowheads="1"/>
          </p:cNvSpPr>
          <p:nvPr/>
        </p:nvSpPr>
        <p:spPr bwMode="gray">
          <a:xfrm>
            <a:off x="0" y="4076700"/>
            <a:ext cx="9144000" cy="576263"/>
          </a:xfrm>
          <a:prstGeom prst="rect">
            <a:avLst/>
          </a:prstGeom>
          <a:solidFill>
            <a:schemeClr val="tx1"/>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304800" y="4100513"/>
            <a:ext cx="8534400" cy="471487"/>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990600" y="5105400"/>
            <a:ext cx="7086600" cy="609600"/>
          </a:xfrm>
        </p:spPr>
        <p:txBody>
          <a:bodyPr/>
          <a:lstStyle>
            <a:lvl1pPr marL="0" indent="0" algn="ctr">
              <a:buFont typeface="Wingdings" pitchFamily="2" charset="2"/>
              <a:buNone/>
              <a:defRPr sz="1800" b="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898C613-2C8E-46DB-B356-962EB42D59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762000"/>
            <a:ext cx="22098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0"/>
            <a:ext cx="6477000"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B02AFA4-2DE9-473A-9C49-FC81EA4F040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95413"/>
            <a:ext cx="7910513" cy="4895850"/>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3429000" y="6443663"/>
            <a:ext cx="2133600" cy="320675"/>
          </a:xfrm>
        </p:spPr>
        <p:txBody>
          <a:bodyPr/>
          <a:lstStyle>
            <a:lvl1pPr>
              <a:defRPr/>
            </a:lvl1pPr>
          </a:lstStyle>
          <a:p>
            <a:fld id="{F291446D-2998-4805-B5E1-5EE04BA9C1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24F371-ABFC-4B2D-97D7-F9A4040A23F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9677FB3-149C-4A49-A009-3504608E33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5413"/>
            <a:ext cx="38782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95413"/>
            <a:ext cx="38798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AB8158-1C87-474C-B9C6-F714674DAF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74DB484-C75B-4B55-BCB0-57F28D9966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4422704-9DE3-4833-839B-3B79842E10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3365FF6-3D45-48BF-AC1C-66695B81C58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77B3042-0C35-4C0C-940F-60B7610EDCE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092ED0-B09E-47CF-A871-B7E4CCEE3A5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2" name="Picture 18"/>
          <p:cNvPicPr>
            <a:picLocks noChangeAspect="1" noChangeArrowheads="1"/>
          </p:cNvPicPr>
          <p:nvPr/>
        </p:nvPicPr>
        <p:blipFill>
          <a:blip r:embed="rId14" cstate="print"/>
          <a:srcRect/>
          <a:stretch>
            <a:fillRect/>
          </a:stretch>
        </p:blipFill>
        <p:spPr bwMode="auto">
          <a:xfrm>
            <a:off x="0" y="0"/>
            <a:ext cx="9144000" cy="800100"/>
          </a:xfrm>
          <a:prstGeom prst="rect">
            <a:avLst/>
          </a:prstGeom>
          <a:noFill/>
        </p:spPr>
      </p:pic>
      <p:sp>
        <p:nvSpPr>
          <p:cNvPr id="1027" name="Rectangle 3"/>
          <p:cNvSpPr>
            <a:spLocks noGrp="1" noChangeArrowheads="1"/>
          </p:cNvSpPr>
          <p:nvPr>
            <p:ph type="body" idx="1"/>
          </p:nvPr>
        </p:nvSpPr>
        <p:spPr bwMode="auto">
          <a:xfrm>
            <a:off x="685800" y="1395413"/>
            <a:ext cx="7910513"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3429000" y="6443663"/>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Verdana" pitchFamily="34" charset="0"/>
              </a:defRPr>
            </a:lvl1pPr>
          </a:lstStyle>
          <a:p>
            <a:fld id="{3B13DB71-9A55-4115-B476-CE1905DD66E7}" type="slidenum">
              <a:rPr lang="en-US"/>
              <a:pPr/>
              <a:t>‹#›</a:t>
            </a:fld>
            <a:endParaRPr lang="en-US"/>
          </a:p>
        </p:txBody>
      </p:sp>
      <p:sp>
        <p:nvSpPr>
          <p:cNvPr id="1040" name="Rectangle 16"/>
          <p:cNvSpPr>
            <a:spLocks noChangeArrowheads="1"/>
          </p:cNvSpPr>
          <p:nvPr/>
        </p:nvSpPr>
        <p:spPr bwMode="ltGray">
          <a:xfrm>
            <a:off x="0" y="765175"/>
            <a:ext cx="9144000" cy="503238"/>
          </a:xfrm>
          <a:prstGeom prst="rect">
            <a:avLst/>
          </a:prstGeom>
          <a:solidFill>
            <a:schemeClr val="tx1"/>
          </a:solidFill>
          <a:ln w="9525">
            <a:noFill/>
            <a:miter lim="800000"/>
            <a:headEnd/>
            <a:tailEnd/>
          </a:ln>
          <a:effectLst/>
        </p:spPr>
        <p:txBody>
          <a:bodyPr wrap="none" anchor="ctr"/>
          <a:lstStyle/>
          <a:p>
            <a:endParaRPr lang="en-US"/>
          </a:p>
        </p:txBody>
      </p:sp>
      <p:sp>
        <p:nvSpPr>
          <p:cNvPr id="1041" name="Rectangle 17"/>
          <p:cNvSpPr>
            <a:spLocks noChangeArrowheads="1"/>
          </p:cNvSpPr>
          <p:nvPr/>
        </p:nvSpPr>
        <p:spPr bwMode="ltGray">
          <a:xfrm>
            <a:off x="0" y="893763"/>
            <a:ext cx="395288" cy="5964237"/>
          </a:xfrm>
          <a:prstGeom prst="rect">
            <a:avLst/>
          </a:prstGeom>
          <a:solidFill>
            <a:schemeClr val="accent1"/>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white">
          <a:xfrm>
            <a:off x="304800" y="762000"/>
            <a:ext cx="88392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3" name="Text Box 19"/>
          <p:cNvSpPr txBox="1">
            <a:spLocks noChangeArrowheads="1"/>
          </p:cNvSpPr>
          <p:nvPr/>
        </p:nvSpPr>
        <p:spPr bwMode="auto">
          <a:xfrm rot="16200000">
            <a:off x="-1393031" y="5107782"/>
            <a:ext cx="3140075" cy="274637"/>
          </a:xfrm>
          <a:prstGeom prst="rect">
            <a:avLst/>
          </a:prstGeom>
          <a:noFill/>
          <a:ln w="9525">
            <a:noFill/>
            <a:miter lim="800000"/>
            <a:headEnd/>
            <a:tailEnd/>
          </a:ln>
          <a:effectLst/>
        </p:spPr>
        <p:txBody>
          <a:bodyPr>
            <a:spAutoFit/>
          </a:bodyPr>
          <a:lstStyle/>
          <a:p>
            <a:r>
              <a:rPr lang="en-US" sz="1200" b="1">
                <a:solidFill>
                  <a:schemeClr val="bg1"/>
                </a:solidFill>
              </a:rPr>
              <a:t>company name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nottingham.ac.uk/alzsh3/acvocab/awlhighlighter.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410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sz="2400" dirty="0" smtClean="0">
                <a:solidFill>
                  <a:schemeClr val="tx1"/>
                </a:solidFill>
              </a:rPr>
              <a:t>	</a:t>
            </a:r>
            <a:r>
              <a:rPr lang="en-US" sz="2000" dirty="0" smtClean="0">
                <a:solidFill>
                  <a:srgbClr val="FF0000"/>
                </a:solidFill>
              </a:rPr>
              <a:t>Environmental </a:t>
            </a:r>
            <a:r>
              <a:rPr lang="en-US" sz="2000" dirty="0">
                <a:solidFill>
                  <a:srgbClr val="FF0000"/>
                </a:solidFill>
              </a:rPr>
              <a:t>issues </a:t>
            </a:r>
            <a:r>
              <a:rPr lang="en-US" sz="2000" dirty="0">
                <a:solidFill>
                  <a:schemeClr val="tx1"/>
                </a:solidFill>
              </a:rPr>
              <a:t>are truly </a:t>
            </a:r>
            <a:r>
              <a:rPr lang="en-US" sz="2000" dirty="0">
                <a:solidFill>
                  <a:srgbClr val="FF0000"/>
                </a:solidFill>
              </a:rPr>
              <a:t>global</a:t>
            </a:r>
            <a:r>
              <a:rPr lang="en-US" sz="2000" dirty="0">
                <a:solidFill>
                  <a:schemeClr val="tx1"/>
                </a:solidFill>
              </a:rPr>
              <a:t>. Many of the problems, like the </a:t>
            </a:r>
            <a:r>
              <a:rPr lang="en-US" sz="2000" dirty="0">
                <a:solidFill>
                  <a:srgbClr val="FF0000"/>
                </a:solidFill>
              </a:rPr>
              <a:t>releasing </a:t>
            </a:r>
            <a:r>
              <a:rPr lang="en-US" sz="2000" dirty="0">
                <a:solidFill>
                  <a:schemeClr val="tx1"/>
                </a:solidFill>
              </a:rPr>
              <a:t>of CFCs into the atmosphere, have </a:t>
            </a:r>
            <a:r>
              <a:rPr lang="en-US" sz="2000" dirty="0">
                <a:solidFill>
                  <a:srgbClr val="FF0000"/>
                </a:solidFill>
              </a:rPr>
              <a:t>global</a:t>
            </a:r>
            <a:r>
              <a:rPr lang="en-US" sz="2000" dirty="0">
                <a:solidFill>
                  <a:schemeClr val="tx1"/>
                </a:solidFill>
              </a:rPr>
              <a:t> effects and </a:t>
            </a:r>
            <a:r>
              <a:rPr lang="en-US" sz="2000" dirty="0">
                <a:solidFill>
                  <a:srgbClr val="FF0000"/>
                </a:solidFill>
              </a:rPr>
              <a:t>require</a:t>
            </a:r>
            <a:r>
              <a:rPr lang="en-US" sz="2000" dirty="0">
                <a:solidFill>
                  <a:schemeClr val="tx1"/>
                </a:solidFill>
              </a:rPr>
              <a:t> </a:t>
            </a:r>
            <a:r>
              <a:rPr lang="en-US" sz="2000" dirty="0">
                <a:solidFill>
                  <a:srgbClr val="FF0000"/>
                </a:solidFill>
              </a:rPr>
              <a:t>global</a:t>
            </a:r>
            <a:r>
              <a:rPr lang="en-US" sz="2000" dirty="0">
                <a:solidFill>
                  <a:schemeClr val="tx1"/>
                </a:solidFill>
              </a:rPr>
              <a:t> action. Some problems </a:t>
            </a:r>
            <a:r>
              <a:rPr lang="en-US" sz="2000" dirty="0">
                <a:solidFill>
                  <a:srgbClr val="FF0000"/>
                </a:solidFill>
              </a:rPr>
              <a:t>link</a:t>
            </a:r>
            <a:r>
              <a:rPr lang="en-US" sz="2000" dirty="0">
                <a:solidFill>
                  <a:schemeClr val="tx1"/>
                </a:solidFill>
              </a:rPr>
              <a:t> to the exploitation of </a:t>
            </a:r>
            <a:r>
              <a:rPr lang="en-US" sz="2000" dirty="0">
                <a:solidFill>
                  <a:srgbClr val="FF0000"/>
                </a:solidFill>
              </a:rPr>
              <a:t>global</a:t>
            </a:r>
            <a:r>
              <a:rPr lang="en-US" sz="2000" dirty="0">
                <a:solidFill>
                  <a:schemeClr val="tx1"/>
                </a:solidFill>
              </a:rPr>
              <a:t> commons – the </a:t>
            </a:r>
            <a:r>
              <a:rPr lang="en-US" sz="2000" dirty="0">
                <a:solidFill>
                  <a:srgbClr val="FF0000"/>
                </a:solidFill>
              </a:rPr>
              <a:t>resources</a:t>
            </a:r>
            <a:r>
              <a:rPr lang="en-US" sz="2000" dirty="0">
                <a:solidFill>
                  <a:schemeClr val="tx1"/>
                </a:solidFill>
              </a:rPr>
              <a:t> shared by the international </a:t>
            </a:r>
            <a:r>
              <a:rPr lang="en-US" sz="2000" dirty="0">
                <a:solidFill>
                  <a:srgbClr val="FF0000"/>
                </a:solidFill>
              </a:rPr>
              <a:t>community</a:t>
            </a:r>
            <a:r>
              <a:rPr lang="en-US" sz="2000" dirty="0">
                <a:solidFill>
                  <a:schemeClr val="tx1"/>
                </a:solidFill>
              </a:rPr>
              <a:t> such as ocean beds and the atmosphere. Sometimes small local problems, such</a:t>
            </a:r>
            <a:r>
              <a:rPr lang="en-US" sz="2000" i="1" dirty="0">
                <a:solidFill>
                  <a:schemeClr val="tx1"/>
                </a:solidFill>
              </a:rPr>
              <a:t> </a:t>
            </a:r>
            <a:r>
              <a:rPr lang="en-US" sz="2000" dirty="0">
                <a:solidFill>
                  <a:schemeClr val="tx1"/>
                </a:solidFill>
              </a:rPr>
              <a:t>as poisonous gases leaking from landfills</a:t>
            </a:r>
            <a:r>
              <a:rPr lang="en-US" sz="2000" i="1" dirty="0">
                <a:solidFill>
                  <a:schemeClr val="tx1"/>
                </a:solidFill>
              </a:rPr>
              <a:t> </a:t>
            </a:r>
            <a:r>
              <a:rPr lang="en-US" sz="2000" dirty="0">
                <a:solidFill>
                  <a:schemeClr val="tx1"/>
                </a:solidFill>
              </a:rPr>
              <a:t>and water pollution, are multiplied so</a:t>
            </a:r>
            <a:r>
              <a:rPr lang="en-US" sz="2000" i="1" dirty="0">
                <a:solidFill>
                  <a:schemeClr val="tx1"/>
                </a:solidFill>
              </a:rPr>
              <a:t> </a:t>
            </a:r>
            <a:r>
              <a:rPr lang="en-US" sz="2000" dirty="0">
                <a:solidFill>
                  <a:schemeClr val="tx1"/>
                </a:solidFill>
              </a:rPr>
              <a:t>many times in any local </a:t>
            </a:r>
            <a:r>
              <a:rPr lang="en-US" sz="2000" dirty="0">
                <a:solidFill>
                  <a:srgbClr val="FF0000"/>
                </a:solidFill>
              </a:rPr>
              <a:t>contexts</a:t>
            </a:r>
            <a:r>
              <a:rPr lang="en-US" sz="2000" dirty="0">
                <a:solidFill>
                  <a:schemeClr val="tx1"/>
                </a:solidFill>
              </a:rPr>
              <a:t> that</a:t>
            </a:r>
            <a:r>
              <a:rPr lang="en-US" sz="2000" i="1" dirty="0">
                <a:solidFill>
                  <a:schemeClr val="tx1"/>
                </a:solidFill>
              </a:rPr>
              <a:t> </a:t>
            </a:r>
            <a:r>
              <a:rPr lang="en-US" sz="2000" dirty="0">
                <a:solidFill>
                  <a:schemeClr val="tx1"/>
                </a:solidFill>
              </a:rPr>
              <a:t>they become </a:t>
            </a:r>
            <a:r>
              <a:rPr lang="en-US" sz="2000" dirty="0">
                <a:solidFill>
                  <a:srgbClr val="FF0000"/>
                </a:solidFill>
              </a:rPr>
              <a:t>major</a:t>
            </a:r>
            <a:r>
              <a:rPr lang="en-US" sz="2000" dirty="0">
                <a:solidFill>
                  <a:schemeClr val="tx1"/>
                </a:solidFill>
              </a:rPr>
              <a:t> world hazards. The</a:t>
            </a:r>
            <a:r>
              <a:rPr lang="en-US" sz="2000" i="1" dirty="0">
                <a:solidFill>
                  <a:schemeClr val="tx1"/>
                </a:solidFill>
              </a:rPr>
              <a:t> </a:t>
            </a:r>
            <a:r>
              <a:rPr lang="en-US" sz="2000" dirty="0">
                <a:solidFill>
                  <a:srgbClr val="FF0000"/>
                </a:solidFill>
              </a:rPr>
              <a:t>environment</a:t>
            </a:r>
            <a:r>
              <a:rPr lang="en-US" sz="2000" dirty="0">
                <a:solidFill>
                  <a:schemeClr val="tx1"/>
                </a:solidFill>
              </a:rPr>
              <a:t> is a </a:t>
            </a:r>
            <a:r>
              <a:rPr lang="en-US" sz="2000" dirty="0">
                <a:solidFill>
                  <a:srgbClr val="FF0000"/>
                </a:solidFill>
              </a:rPr>
              <a:t>global</a:t>
            </a:r>
            <a:r>
              <a:rPr lang="en-US" sz="2000" dirty="0">
                <a:solidFill>
                  <a:schemeClr val="tx1"/>
                </a:solidFill>
              </a:rPr>
              <a:t> concern </a:t>
            </a:r>
            <a:r>
              <a:rPr lang="en-US" sz="2000" dirty="0">
                <a:solidFill>
                  <a:srgbClr val="FF0000"/>
                </a:solidFill>
              </a:rPr>
              <a:t>requiring</a:t>
            </a:r>
            <a:r>
              <a:rPr lang="en-US" sz="2000" dirty="0">
                <a:solidFill>
                  <a:schemeClr val="tx1"/>
                </a:solidFill>
              </a:rPr>
              <a:t> </a:t>
            </a:r>
            <a:r>
              <a:rPr lang="en-US" sz="2000" dirty="0">
                <a:solidFill>
                  <a:srgbClr val="FF0000"/>
                </a:solidFill>
              </a:rPr>
              <a:t>global</a:t>
            </a:r>
            <a:r>
              <a:rPr lang="en-US" sz="2000" dirty="0">
                <a:solidFill>
                  <a:schemeClr val="tx1"/>
                </a:solidFill>
              </a:rPr>
              <a:t> </a:t>
            </a:r>
            <a:r>
              <a:rPr lang="en-US" sz="2000" dirty="0">
                <a:solidFill>
                  <a:srgbClr val="FF0000"/>
                </a:solidFill>
              </a:rPr>
              <a:t>policies</a:t>
            </a:r>
            <a:r>
              <a:rPr lang="en-US" sz="2000" dirty="0">
                <a:solidFill>
                  <a:schemeClr val="tx1"/>
                </a:solidFill>
              </a:rPr>
              <a:t>. (Total: 85 words; Academic words: </a:t>
            </a:r>
            <a:r>
              <a:rPr lang="en-US" sz="2000" dirty="0" smtClean="0">
                <a:solidFill>
                  <a:schemeClr val="tx1"/>
                </a:solidFill>
              </a:rPr>
              <a:t>18 words)</a:t>
            </a:r>
          </a:p>
          <a:p>
            <a:pPr algn="just">
              <a:buNone/>
            </a:pPr>
            <a:endParaRPr lang="en-US" sz="2000" dirty="0">
              <a:solidFill>
                <a:schemeClr val="tx1"/>
              </a:solidFill>
            </a:endParaRPr>
          </a:p>
          <a:p>
            <a:pPr algn="just">
              <a:buNone/>
            </a:pPr>
            <a:r>
              <a:rPr lang="en-US" sz="2400" dirty="0">
                <a:solidFill>
                  <a:schemeClr val="tx1"/>
                </a:solidFill>
                <a:hlinkClick r:id="rId2"/>
              </a:rPr>
              <a:t>http://</a:t>
            </a:r>
            <a:r>
              <a:rPr lang="en-US" sz="2400" dirty="0" smtClean="0">
                <a:solidFill>
                  <a:schemeClr val="tx1"/>
                </a:solidFill>
                <a:hlinkClick r:id="rId2"/>
              </a:rPr>
              <a:t>www.nottingham.ac.uk/alzsh3/acvocab/awlhighlighter.htm</a:t>
            </a:r>
            <a:endParaRPr lang="en-US" sz="2400" dirty="0" smtClean="0">
              <a:solidFill>
                <a:schemeClr val="tx1"/>
              </a:solidFill>
            </a:endParaRPr>
          </a:p>
          <a:p>
            <a:pPr algn="just">
              <a:buNone/>
            </a:pPr>
            <a:endParaRPr lang="en-US" sz="2400" dirty="0">
              <a:solidFill>
                <a:schemeClr val="tx1"/>
              </a:solidFill>
            </a:endParaRPr>
          </a:p>
          <a:p>
            <a:pPr algn="just">
              <a:buNone/>
            </a:pPr>
            <a:endParaRPr lang="en-US" sz="2400" dirty="0">
              <a:solidFill>
                <a:schemeClr val="tx1"/>
              </a:solidFill>
            </a:endParaRPr>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نحوه ارائه لیست واژگان </a:t>
            </a:r>
            <a:r>
              <a:rPr lang="fa-IR" dirty="0" smtClean="0"/>
              <a:t>آکادمیک</a:t>
            </a:r>
            <a:endParaRPr lang="en-US" dirty="0"/>
          </a:p>
        </p:txBody>
      </p:sp>
      <p:sp>
        <p:nvSpPr>
          <p:cNvPr id="3" name="Content Placeholder 2"/>
          <p:cNvSpPr>
            <a:spLocks noGrp="1"/>
          </p:cNvSpPr>
          <p:nvPr>
            <p:ph idx="1"/>
          </p:nvPr>
        </p:nvSpPr>
        <p:spPr>
          <a:xfrm>
            <a:off x="685800" y="1395413"/>
            <a:ext cx="8153400" cy="4895850"/>
          </a:xfrm>
        </p:spPr>
        <p:txBody>
          <a:bodyPr/>
          <a:lstStyle/>
          <a:p>
            <a:pPr algn="just" rtl="1">
              <a:buNone/>
            </a:pPr>
            <a:r>
              <a:rPr lang="en-US" sz="2400" dirty="0" smtClean="0">
                <a:solidFill>
                  <a:schemeClr val="tx1"/>
                </a:solidFill>
              </a:rPr>
              <a:t>	</a:t>
            </a:r>
            <a:r>
              <a:rPr lang="fa-IR" sz="2400" dirty="0" smtClean="0">
                <a:solidFill>
                  <a:schemeClr val="tx1"/>
                </a:solidFill>
              </a:rPr>
              <a:t>لیست </a:t>
            </a:r>
            <a:r>
              <a:rPr lang="fa-IR" sz="2400" dirty="0">
                <a:solidFill>
                  <a:schemeClr val="tx1"/>
                </a:solidFill>
              </a:rPr>
              <a:t>واژگان آکادمیک شامل ده لیست فرعی می باشد </a:t>
            </a:r>
            <a:r>
              <a:rPr lang="fa-IR" sz="2400" dirty="0" smtClean="0">
                <a:solidFill>
                  <a:schemeClr val="tx1"/>
                </a:solidFill>
              </a:rPr>
              <a:t>و</a:t>
            </a:r>
            <a:r>
              <a:rPr lang="en-US" sz="2400" dirty="0" smtClean="0">
                <a:solidFill>
                  <a:schemeClr val="tx1"/>
                </a:solidFill>
              </a:rPr>
              <a:t> </a:t>
            </a:r>
            <a:r>
              <a:rPr lang="fa-IR" sz="2400" dirty="0" smtClean="0">
                <a:solidFill>
                  <a:schemeClr val="tx1"/>
                </a:solidFill>
              </a:rPr>
              <a:t>هر </a:t>
            </a:r>
            <a:r>
              <a:rPr lang="fa-IR" sz="2400" dirty="0">
                <a:solidFill>
                  <a:schemeClr val="tx1"/>
                </a:solidFill>
              </a:rPr>
              <a:t>لیست فرعی به جز لیست آخر شامل 60 کلمه می باشد. </a:t>
            </a:r>
            <a:endParaRPr lang="en-US" sz="2400" dirty="0">
              <a:solidFill>
                <a:schemeClr val="tx1"/>
              </a:solidFill>
            </a:endParaRPr>
          </a:p>
          <a:p>
            <a:r>
              <a:rPr lang="en-US" sz="1600" dirty="0" err="1">
                <a:solidFill>
                  <a:schemeClr val="tx1"/>
                </a:solidFill>
              </a:rPr>
              <a:t>Sublist</a:t>
            </a:r>
            <a:r>
              <a:rPr lang="en-US" sz="1600" dirty="0">
                <a:solidFill>
                  <a:schemeClr val="tx1"/>
                </a:solidFill>
              </a:rPr>
              <a:t> 1: 60 words</a:t>
            </a:r>
          </a:p>
          <a:p>
            <a:r>
              <a:rPr lang="en-US" sz="1600" dirty="0" err="1">
                <a:solidFill>
                  <a:schemeClr val="tx1"/>
                </a:solidFill>
              </a:rPr>
              <a:t>Sublist</a:t>
            </a:r>
            <a:r>
              <a:rPr lang="en-US" sz="1600" dirty="0">
                <a:solidFill>
                  <a:schemeClr val="tx1"/>
                </a:solidFill>
              </a:rPr>
              <a:t> 2: 60 words</a:t>
            </a:r>
          </a:p>
          <a:p>
            <a:r>
              <a:rPr lang="en-US" sz="1600" dirty="0" err="1">
                <a:solidFill>
                  <a:schemeClr val="tx1"/>
                </a:solidFill>
              </a:rPr>
              <a:t>Sublist</a:t>
            </a:r>
            <a:r>
              <a:rPr lang="en-US" sz="1600" dirty="0">
                <a:solidFill>
                  <a:schemeClr val="tx1"/>
                </a:solidFill>
              </a:rPr>
              <a:t> 3: 60 words</a:t>
            </a:r>
          </a:p>
          <a:p>
            <a:r>
              <a:rPr lang="en-US" sz="1600" dirty="0" err="1">
                <a:solidFill>
                  <a:schemeClr val="tx1"/>
                </a:solidFill>
              </a:rPr>
              <a:t>Sublist</a:t>
            </a:r>
            <a:r>
              <a:rPr lang="en-US" sz="1600" dirty="0">
                <a:solidFill>
                  <a:schemeClr val="tx1"/>
                </a:solidFill>
              </a:rPr>
              <a:t> 4: 60 words</a:t>
            </a:r>
          </a:p>
          <a:p>
            <a:r>
              <a:rPr lang="en-US" sz="1600" dirty="0" err="1">
                <a:solidFill>
                  <a:schemeClr val="tx1"/>
                </a:solidFill>
              </a:rPr>
              <a:t>Sublist</a:t>
            </a:r>
            <a:r>
              <a:rPr lang="en-US" sz="1600" dirty="0">
                <a:solidFill>
                  <a:schemeClr val="tx1"/>
                </a:solidFill>
              </a:rPr>
              <a:t> 5: 60 words</a:t>
            </a:r>
          </a:p>
          <a:p>
            <a:r>
              <a:rPr lang="en-US" sz="1600" dirty="0" err="1">
                <a:solidFill>
                  <a:schemeClr val="tx1"/>
                </a:solidFill>
              </a:rPr>
              <a:t>Sublist</a:t>
            </a:r>
            <a:r>
              <a:rPr lang="en-US" sz="1600" dirty="0">
                <a:solidFill>
                  <a:schemeClr val="tx1"/>
                </a:solidFill>
              </a:rPr>
              <a:t> 6: 60 words</a:t>
            </a:r>
          </a:p>
          <a:p>
            <a:r>
              <a:rPr lang="en-US" sz="1600" dirty="0" err="1">
                <a:solidFill>
                  <a:schemeClr val="tx1"/>
                </a:solidFill>
              </a:rPr>
              <a:t>Sublist</a:t>
            </a:r>
            <a:r>
              <a:rPr lang="en-US" sz="1600" dirty="0">
                <a:solidFill>
                  <a:schemeClr val="tx1"/>
                </a:solidFill>
              </a:rPr>
              <a:t> 7: 60 words</a:t>
            </a:r>
          </a:p>
          <a:p>
            <a:r>
              <a:rPr lang="en-US" sz="1600" dirty="0" err="1">
                <a:solidFill>
                  <a:schemeClr val="tx1"/>
                </a:solidFill>
              </a:rPr>
              <a:t>Sublist</a:t>
            </a:r>
            <a:r>
              <a:rPr lang="en-US" sz="1600" dirty="0">
                <a:solidFill>
                  <a:schemeClr val="tx1"/>
                </a:solidFill>
              </a:rPr>
              <a:t> 8: 60 words</a:t>
            </a:r>
          </a:p>
          <a:p>
            <a:r>
              <a:rPr lang="en-US" sz="1600" dirty="0" err="1">
                <a:solidFill>
                  <a:schemeClr val="tx1"/>
                </a:solidFill>
              </a:rPr>
              <a:t>Sublist</a:t>
            </a:r>
            <a:r>
              <a:rPr lang="en-US" sz="1600" dirty="0">
                <a:solidFill>
                  <a:schemeClr val="tx1"/>
                </a:solidFill>
              </a:rPr>
              <a:t> 9: 60 words</a:t>
            </a:r>
          </a:p>
          <a:p>
            <a:r>
              <a:rPr lang="en-US" sz="1600" dirty="0" err="1">
                <a:solidFill>
                  <a:schemeClr val="tx1"/>
                </a:solidFill>
              </a:rPr>
              <a:t>Sublist</a:t>
            </a:r>
            <a:r>
              <a:rPr lang="en-US" sz="1600" dirty="0">
                <a:solidFill>
                  <a:schemeClr val="tx1"/>
                </a:solidFill>
              </a:rPr>
              <a:t> 10: 30 </a:t>
            </a:r>
            <a:r>
              <a:rPr lang="en-US" sz="1600" dirty="0" smtClean="0">
                <a:solidFill>
                  <a:schemeClr val="tx1"/>
                </a:solidFill>
              </a:rPr>
              <a:t>words</a:t>
            </a:r>
          </a:p>
          <a:p>
            <a:endParaRPr lang="en-US" sz="1600" dirty="0">
              <a:solidFill>
                <a:schemeClr val="tx1"/>
              </a:solidFill>
            </a:endParaRPr>
          </a:p>
          <a:p>
            <a:pPr algn="just" rtl="1">
              <a:buNone/>
            </a:pPr>
            <a:r>
              <a:rPr lang="en-US" sz="2400" dirty="0" smtClean="0">
                <a:solidFill>
                  <a:schemeClr val="tx1"/>
                </a:solidFill>
              </a:rPr>
              <a:t>	</a:t>
            </a:r>
            <a:r>
              <a:rPr lang="fa-IR" sz="2400" dirty="0" smtClean="0">
                <a:solidFill>
                  <a:schemeClr val="tx1"/>
                </a:solidFill>
              </a:rPr>
              <a:t>این </a:t>
            </a:r>
            <a:r>
              <a:rPr lang="fa-IR" sz="2400" dirty="0">
                <a:solidFill>
                  <a:schemeClr val="tx1"/>
                </a:solidFill>
              </a:rPr>
              <a:t>لیست ها بر اساس بسامد واژگان شکل گرفته اند و لذا 60 کلمه اول پر بسامدترین و 30 کلمه آخر کم بسامدترین واژگان در این مجموعه می باشند.</a:t>
            </a:r>
            <a:endParaRPr lang="en-US" sz="2400"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کتاب </a:t>
            </a:r>
            <a:r>
              <a:rPr lang="fa-IR" dirty="0" smtClean="0"/>
              <a:t>حاضر</a:t>
            </a:r>
            <a:endParaRPr lang="en-US" dirty="0"/>
          </a:p>
        </p:txBody>
      </p:sp>
      <p:sp>
        <p:nvSpPr>
          <p:cNvPr id="3" name="Content Placeholder 2"/>
          <p:cNvSpPr>
            <a:spLocks noGrp="1"/>
          </p:cNvSpPr>
          <p:nvPr>
            <p:ph idx="1"/>
          </p:nvPr>
        </p:nvSpPr>
        <p:spPr/>
        <p:txBody>
          <a:bodyPr/>
          <a:lstStyle/>
          <a:p>
            <a:pPr algn="r" rtl="1">
              <a:buNone/>
            </a:pPr>
            <a:r>
              <a:rPr lang="en-US" dirty="0" smtClean="0">
                <a:solidFill>
                  <a:schemeClr val="tx1"/>
                </a:solidFill>
              </a:rPr>
              <a:t>	</a:t>
            </a:r>
            <a:r>
              <a:rPr lang="fa-IR" sz="2400" dirty="0" smtClean="0">
                <a:solidFill>
                  <a:schemeClr val="tx1"/>
                </a:solidFill>
              </a:rPr>
              <a:t>کتاب </a:t>
            </a:r>
            <a:r>
              <a:rPr lang="fa-IR" sz="2400" dirty="0">
                <a:solidFill>
                  <a:schemeClr val="tx1"/>
                </a:solidFill>
              </a:rPr>
              <a:t>حاضر شامل ده درس اصلی است و هر درس به معرفی هریک از ده لیست فرعی می پردازد. به علت حجم انبوه کلمات در هر لیست (60 کلمه) هر درس به سه قسمت تقسیم شده و هر قسمت به ارائه و تمرین 20 کلمه می پردازد.</a:t>
            </a:r>
            <a:endParaRPr lang="en-US" sz="2400" dirty="0">
              <a:solidFill>
                <a:schemeClr val="tx1"/>
              </a:solidFill>
            </a:endParaRPr>
          </a:p>
          <a:p>
            <a:pPr algn="ctr">
              <a:buNone/>
            </a:pPr>
            <a:r>
              <a:rPr lang="fa-IR" dirty="0">
                <a:solidFill>
                  <a:schemeClr val="tx1"/>
                </a:solidFill>
              </a:rPr>
              <a:t>ساختار هر درس کتاب</a:t>
            </a:r>
            <a:endParaRPr lang="en-US" dirty="0">
              <a:solidFill>
                <a:schemeClr val="tx1"/>
              </a:solidFill>
            </a:endParaRPr>
          </a:p>
          <a:p>
            <a:r>
              <a:rPr lang="en-US" sz="1800" dirty="0">
                <a:solidFill>
                  <a:schemeClr val="tx1"/>
                </a:solidFill>
              </a:rPr>
              <a:t>Unit 1</a:t>
            </a:r>
          </a:p>
          <a:p>
            <a:r>
              <a:rPr lang="en-US" sz="1800" dirty="0">
                <a:solidFill>
                  <a:schemeClr val="tx1"/>
                </a:solidFill>
              </a:rPr>
              <a:t>Lesson A</a:t>
            </a:r>
          </a:p>
          <a:p>
            <a:r>
              <a:rPr lang="en-US" sz="1800" dirty="0">
                <a:solidFill>
                  <a:schemeClr val="tx1"/>
                </a:solidFill>
              </a:rPr>
              <a:t>3 activities</a:t>
            </a:r>
          </a:p>
          <a:p>
            <a:r>
              <a:rPr lang="en-US" sz="1800" dirty="0">
                <a:solidFill>
                  <a:schemeClr val="tx1"/>
                </a:solidFill>
              </a:rPr>
              <a:t>Lesson B</a:t>
            </a:r>
          </a:p>
          <a:p>
            <a:r>
              <a:rPr lang="en-US" sz="1800" dirty="0">
                <a:solidFill>
                  <a:schemeClr val="tx1"/>
                </a:solidFill>
              </a:rPr>
              <a:t>3 activities</a:t>
            </a:r>
          </a:p>
          <a:p>
            <a:r>
              <a:rPr lang="en-US" sz="1800" dirty="0">
                <a:solidFill>
                  <a:schemeClr val="tx1"/>
                </a:solidFill>
              </a:rPr>
              <a:t>Lesson C</a:t>
            </a:r>
          </a:p>
          <a:p>
            <a:r>
              <a:rPr lang="en-US" sz="1800" dirty="0">
                <a:solidFill>
                  <a:schemeClr val="tx1"/>
                </a:solidFill>
              </a:rPr>
              <a:t>3 activities</a:t>
            </a:r>
          </a:p>
          <a:p>
            <a:r>
              <a:rPr lang="en-US" sz="1800" dirty="0">
                <a:solidFill>
                  <a:schemeClr val="tx1"/>
                </a:solidFill>
              </a:rPr>
              <a:t>Review and Expansion</a:t>
            </a:r>
          </a:p>
          <a:p>
            <a:r>
              <a:rPr lang="en-US" sz="1800" dirty="0">
                <a:solidFill>
                  <a:schemeClr val="tx1"/>
                </a:solidFill>
              </a:rPr>
              <a:t>3 activities</a:t>
            </a:r>
          </a:p>
          <a:p>
            <a:pPr>
              <a:buNone/>
            </a:pPr>
            <a:endParaRPr lang="en-US"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Two</a:t>
            </a:r>
            <a:endParaRPr lang="en-US" dirty="0"/>
          </a:p>
        </p:txBody>
      </p:sp>
      <p:sp>
        <p:nvSpPr>
          <p:cNvPr id="3" name="Content Placeholder 2"/>
          <p:cNvSpPr>
            <a:spLocks noGrp="1"/>
          </p:cNvSpPr>
          <p:nvPr>
            <p:ph idx="1"/>
          </p:nvPr>
        </p:nvSpPr>
        <p:spPr/>
        <p:txBody>
          <a:bodyPr/>
          <a:lstStyle/>
          <a:p>
            <a:pPr>
              <a:buNone/>
            </a:pPr>
            <a:r>
              <a:rPr lang="en-US" sz="2000" dirty="0" smtClean="0">
                <a:solidFill>
                  <a:schemeClr val="tx1"/>
                </a:solidFill>
              </a:rPr>
              <a:t>Lesson A</a:t>
            </a:r>
          </a:p>
          <a:p>
            <a:pPr>
              <a:buNone/>
            </a:pPr>
            <a:r>
              <a:rPr lang="en-US" sz="2000" dirty="0" smtClean="0">
                <a:solidFill>
                  <a:schemeClr val="tx1"/>
                </a:solidFill>
              </a:rPr>
              <a:t>Words to Learn</a:t>
            </a:r>
          </a:p>
          <a:p>
            <a:pPr>
              <a:buNone/>
            </a:pPr>
            <a:r>
              <a:rPr lang="en-US" sz="1200" dirty="0" smtClean="0">
                <a:solidFill>
                  <a:schemeClr val="tx1"/>
                </a:solidFill>
              </a:rPr>
              <a:t>	</a:t>
            </a:r>
          </a:p>
          <a:p>
            <a:pPr>
              <a:buNone/>
            </a:pPr>
            <a:r>
              <a:rPr lang="en-US" sz="1200" dirty="0" smtClean="0">
                <a:solidFill>
                  <a:schemeClr val="tx1"/>
                </a:solidFill>
              </a:rPr>
              <a:t>	1. achieve (v.) to succeed in doing something good, usually by working hard</a:t>
            </a:r>
          </a:p>
          <a:p>
            <a:pPr>
              <a:buNone/>
            </a:pPr>
            <a:r>
              <a:rPr lang="en-US" sz="1200" dirty="0" smtClean="0">
                <a:solidFill>
                  <a:schemeClr val="tx1"/>
                </a:solidFill>
              </a:rPr>
              <a:t>		a. The boy has achieved very good exam results.</a:t>
            </a:r>
          </a:p>
          <a:p>
            <a:pPr>
              <a:buNone/>
            </a:pPr>
            <a:r>
              <a:rPr lang="en-US" sz="1200" dirty="0" smtClean="0">
                <a:solidFill>
                  <a:schemeClr val="tx1"/>
                </a:solidFill>
              </a:rPr>
              <a:t>		b. I have been working hard all day, but I feel I have achieved nothing.</a:t>
            </a:r>
          </a:p>
          <a:p>
            <a:pPr>
              <a:buNone/>
            </a:pPr>
            <a:r>
              <a:rPr lang="en-US" sz="1200" dirty="0" smtClean="0">
                <a:solidFill>
                  <a:schemeClr val="tx1"/>
                </a:solidFill>
              </a:rPr>
              <a:t> </a:t>
            </a:r>
          </a:p>
          <a:p>
            <a:pPr>
              <a:buNone/>
            </a:pPr>
            <a:r>
              <a:rPr lang="en-US" sz="1200" dirty="0" smtClean="0">
                <a:solidFill>
                  <a:schemeClr val="tx1"/>
                </a:solidFill>
              </a:rPr>
              <a:t>	2. acquire (v.) to get something; to learn something</a:t>
            </a:r>
          </a:p>
          <a:p>
            <a:pPr>
              <a:buNone/>
            </a:pPr>
            <a:r>
              <a:rPr lang="en-US" sz="1200" dirty="0" smtClean="0">
                <a:solidFill>
                  <a:schemeClr val="tx1"/>
                </a:solidFill>
              </a:rPr>
              <a:t>		a. I managed to acquire a copy of the report. </a:t>
            </a:r>
          </a:p>
          <a:p>
            <a:pPr>
              <a:buNone/>
            </a:pPr>
            <a:r>
              <a:rPr lang="en-US" sz="1200" dirty="0" smtClean="0">
                <a:solidFill>
                  <a:schemeClr val="tx1"/>
                </a:solidFill>
              </a:rPr>
              <a:t>		b. Sheila has acquired a good knowledge of English in recent months.</a:t>
            </a:r>
          </a:p>
          <a:p>
            <a:pPr>
              <a:buNone/>
            </a:pPr>
            <a:r>
              <a:rPr lang="en-US" sz="1200" dirty="0" smtClean="0">
                <a:solidFill>
                  <a:schemeClr val="tx1"/>
                </a:solidFill>
              </a:rPr>
              <a:t> </a:t>
            </a:r>
          </a:p>
          <a:p>
            <a:pPr>
              <a:buNone/>
            </a:pPr>
            <a:r>
              <a:rPr lang="en-US" sz="1200" dirty="0" smtClean="0">
                <a:solidFill>
                  <a:schemeClr val="tx1"/>
                </a:solidFill>
              </a:rPr>
              <a:t>	3. administer (v.) to manage and organize; to give a drug, medicine, or treatment to someone</a:t>
            </a:r>
          </a:p>
          <a:p>
            <a:pPr>
              <a:buNone/>
            </a:pPr>
            <a:r>
              <a:rPr lang="en-US" sz="1200" dirty="0" smtClean="0">
                <a:solidFill>
                  <a:schemeClr val="tx1"/>
                </a:solidFill>
              </a:rPr>
              <a:t>		a. The system is very complicated and difficult to administer.</a:t>
            </a:r>
          </a:p>
          <a:p>
            <a:pPr>
              <a:buNone/>
            </a:pPr>
            <a:r>
              <a:rPr lang="en-US" sz="1200" dirty="0" smtClean="0">
                <a:solidFill>
                  <a:schemeClr val="tx1"/>
                </a:solidFill>
              </a:rPr>
              <a:t>		b. The cost of administering medical services is high.</a:t>
            </a:r>
          </a:p>
          <a:p>
            <a:pPr>
              <a:buNone/>
            </a:pPr>
            <a:r>
              <a:rPr lang="en-US" sz="1200" dirty="0" smtClean="0">
                <a:solidFill>
                  <a:schemeClr val="tx1"/>
                </a:solidFill>
              </a:rPr>
              <a:t> </a:t>
            </a:r>
          </a:p>
          <a:p>
            <a:pPr>
              <a:buNone/>
            </a:pPr>
            <a:r>
              <a:rPr lang="en-US" sz="1200" dirty="0" smtClean="0">
                <a:solidFill>
                  <a:schemeClr val="tx1"/>
                </a:solidFill>
              </a:rPr>
              <a:t>	4. community (n.) the people living in a particular area; a group of people with the same interests,  	nationality, etc.</a:t>
            </a:r>
          </a:p>
          <a:p>
            <a:pPr>
              <a:buNone/>
            </a:pPr>
            <a:r>
              <a:rPr lang="en-US" sz="1200" dirty="0" smtClean="0">
                <a:solidFill>
                  <a:schemeClr val="tx1"/>
                </a:solidFill>
              </a:rPr>
              <a:t>		a. The local community was shocked by the news of the armed robbery.</a:t>
            </a:r>
          </a:p>
          <a:p>
            <a:pPr>
              <a:buNone/>
            </a:pPr>
            <a:r>
              <a:rPr lang="en-US" sz="1200" dirty="0" smtClean="0">
                <a:solidFill>
                  <a:schemeClr val="tx1"/>
                </a:solidFill>
              </a:rPr>
              <a:t>		b. Members are drawn from all sections of the community.</a:t>
            </a:r>
          </a:p>
          <a:p>
            <a:pPr>
              <a:buNone/>
            </a:pPr>
            <a:r>
              <a:rPr lang="en-US" sz="1200" dirty="0" smtClean="0">
                <a:solidFill>
                  <a:schemeClr val="tx1"/>
                </a:solidFill>
              </a:rPr>
              <a:t> </a:t>
            </a:r>
          </a:p>
          <a:p>
            <a:pPr>
              <a:buNone/>
            </a:pPr>
            <a:r>
              <a:rPr lang="en-US" sz="1200" dirty="0" smtClean="0">
                <a:solidFill>
                  <a:schemeClr val="tx1"/>
                </a:solidFill>
              </a:rPr>
              <a:t>	5. complex (adj.) made up of several connected parts and often difficult to understand</a:t>
            </a:r>
          </a:p>
          <a:p>
            <a:pPr>
              <a:buNone/>
            </a:pPr>
            <a:r>
              <a:rPr lang="en-US" sz="1200" dirty="0" smtClean="0">
                <a:solidFill>
                  <a:schemeClr val="tx1"/>
                </a:solidFill>
              </a:rPr>
              <a:t>		a. </a:t>
            </a:r>
            <a:r>
              <a:rPr lang="en-US" sz="1200" dirty="0" smtClean="0">
                <a:solidFill>
                  <a:srgbClr val="FF0000"/>
                </a:solidFill>
              </a:rPr>
              <a:t>You won’t find a simple solution when the problem is so complex.</a:t>
            </a:r>
          </a:p>
          <a:p>
            <a:pPr>
              <a:buNone/>
            </a:pPr>
            <a:r>
              <a:rPr lang="en-US" sz="1200" dirty="0" smtClean="0">
                <a:solidFill>
                  <a:schemeClr val="tx1"/>
                </a:solidFill>
              </a:rPr>
              <a:t>		b. </a:t>
            </a:r>
            <a:r>
              <a:rPr lang="en-US" sz="1200" dirty="0" smtClean="0">
                <a:solidFill>
                  <a:srgbClr val="FF0000"/>
                </a:solidFill>
              </a:rPr>
              <a:t>The complex structure of the human brain is amazing.</a:t>
            </a:r>
          </a:p>
          <a:p>
            <a:pPr>
              <a:buNone/>
            </a:pPr>
            <a:endParaRPr lang="en-US" dirty="0"/>
          </a:p>
        </p:txBody>
      </p:sp>
      <p:pic>
        <p:nvPicPr>
          <p:cNvPr id="4" name="Picture 3" descr="C:\Users\Sasan\Desktop\SNN2034A---19_08_2_1362669a[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2156460"/>
            <a:ext cx="1144905" cy="1272540"/>
          </a:xfrm>
          <a:prstGeom prst="rect">
            <a:avLst/>
          </a:prstGeom>
          <a:noFill/>
          <a:ln>
            <a:noFill/>
          </a:ln>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نوع </a:t>
            </a:r>
            <a:r>
              <a:rPr lang="fa-IR" dirty="0" smtClean="0"/>
              <a:t>فعالیتها</a:t>
            </a:r>
            <a:endParaRPr lang="en-US" dirty="0"/>
          </a:p>
        </p:txBody>
      </p:sp>
      <p:sp>
        <p:nvSpPr>
          <p:cNvPr id="3" name="Content Placeholder 2"/>
          <p:cNvSpPr>
            <a:spLocks noGrp="1"/>
          </p:cNvSpPr>
          <p:nvPr>
            <p:ph idx="1"/>
          </p:nvPr>
        </p:nvSpPr>
        <p:spPr/>
        <p:txBody>
          <a:bodyPr/>
          <a:lstStyle/>
          <a:p>
            <a:pPr algn="just" rtl="1">
              <a:buNone/>
            </a:pPr>
            <a:r>
              <a:rPr lang="en-US" dirty="0" smtClean="0">
                <a:solidFill>
                  <a:schemeClr val="tx1"/>
                </a:solidFill>
              </a:rPr>
              <a:t>	</a:t>
            </a:r>
            <a:r>
              <a:rPr lang="fa-IR" dirty="0" smtClean="0">
                <a:solidFill>
                  <a:schemeClr val="tx1"/>
                </a:solidFill>
              </a:rPr>
              <a:t>فعالیتهای </a:t>
            </a:r>
            <a:r>
              <a:rPr lang="fa-IR" dirty="0">
                <a:solidFill>
                  <a:schemeClr val="tx1"/>
                </a:solidFill>
              </a:rPr>
              <a:t>هر درس به گونه ایست که از تمرینات تشخیصی به سمت تمرینات تولیدی حرکت می کند. تمرکز فعالیتها بر هر سه محور فرم، معنی و کاربرد می باشد.</a:t>
            </a:r>
            <a:endParaRPr lang="en-US" dirty="0">
              <a:solidFill>
                <a:schemeClr val="tx1"/>
              </a:solidFill>
            </a:endParaRPr>
          </a:p>
          <a:p>
            <a:pPr>
              <a:buNone/>
            </a:pPr>
            <a:endParaRPr lang="en-US" dirty="0">
              <a:solidFill>
                <a:schemeClr val="tx1"/>
              </a:solidFill>
            </a:endParaRPr>
          </a:p>
        </p:txBody>
      </p:sp>
      <p:grpSp>
        <p:nvGrpSpPr>
          <p:cNvPr id="4" name="Group 6"/>
          <p:cNvGrpSpPr>
            <a:grpSpLocks/>
          </p:cNvGrpSpPr>
          <p:nvPr/>
        </p:nvGrpSpPr>
        <p:grpSpPr bwMode="auto">
          <a:xfrm>
            <a:off x="6629400" y="4114800"/>
            <a:ext cx="1579563" cy="2070100"/>
            <a:chOff x="576" y="2476"/>
            <a:chExt cx="995" cy="1304"/>
          </a:xfrm>
        </p:grpSpPr>
        <p:grpSp>
          <p:nvGrpSpPr>
            <p:cNvPr id="5" name="Group 7"/>
            <p:cNvGrpSpPr>
              <a:grpSpLocks/>
            </p:cNvGrpSpPr>
            <p:nvPr/>
          </p:nvGrpSpPr>
          <p:grpSpPr bwMode="auto">
            <a:xfrm>
              <a:off x="576" y="2476"/>
              <a:ext cx="936" cy="954"/>
              <a:chOff x="624" y="1584"/>
              <a:chExt cx="1248" cy="1296"/>
            </a:xfrm>
          </p:grpSpPr>
          <p:grpSp>
            <p:nvGrpSpPr>
              <p:cNvPr id="7" name="Group 8"/>
              <p:cNvGrpSpPr>
                <a:grpSpLocks/>
              </p:cNvGrpSpPr>
              <p:nvPr/>
            </p:nvGrpSpPr>
            <p:grpSpPr bwMode="auto">
              <a:xfrm>
                <a:off x="624" y="1584"/>
                <a:ext cx="1248" cy="1296"/>
                <a:chOff x="2016" y="1920"/>
                <a:chExt cx="1680" cy="1680"/>
              </a:xfrm>
            </p:grpSpPr>
            <p:sp>
              <p:nvSpPr>
                <p:cNvPr id="9"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w="9525">
                  <a:noFill/>
                  <a:round/>
                  <a:headEnd/>
                  <a:tailEnd/>
                </a:ln>
                <a:effectLst/>
              </p:spPr>
              <p:txBody>
                <a:bodyPr wrap="none" anchor="ctr"/>
                <a:lstStyle/>
                <a:p>
                  <a:endParaRPr lang="en-US"/>
                </a:p>
              </p:txBody>
            </p:sp>
            <p:sp>
              <p:nvSpPr>
                <p:cNvPr id="10" name="Freeform 10"/>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en-US"/>
                </a:p>
              </p:txBody>
            </p:sp>
          </p:grpSp>
          <p:sp>
            <p:nvSpPr>
              <p:cNvPr id="8" name="Text Box 11"/>
              <p:cNvSpPr txBox="1">
                <a:spLocks noChangeArrowheads="1"/>
              </p:cNvSpPr>
              <p:nvPr/>
            </p:nvSpPr>
            <p:spPr bwMode="gray">
              <a:xfrm>
                <a:off x="1047" y="2244"/>
                <a:ext cx="392" cy="342"/>
              </a:xfrm>
              <a:prstGeom prst="rect">
                <a:avLst/>
              </a:prstGeom>
              <a:noFill/>
              <a:ln w="9525">
                <a:noFill/>
                <a:miter lim="800000"/>
                <a:headEnd/>
                <a:tailEnd/>
              </a:ln>
              <a:effectLst/>
            </p:spPr>
            <p:txBody>
              <a:bodyPr wrap="none">
                <a:spAutoFit/>
              </a:bodyPr>
              <a:lstStyle/>
              <a:p>
                <a:pPr algn="ctr" eaLnBrk="0" hangingPunct="0"/>
                <a:r>
                  <a:rPr lang="fa-IR" sz="2000" b="1" dirty="0" smtClean="0">
                    <a:solidFill>
                      <a:srgbClr val="FFFFFF"/>
                    </a:solidFill>
                    <a:effectLst>
                      <a:outerShdw blurRad="38100" dist="38100" dir="2700000" algn="tl">
                        <a:srgbClr val="C0C0C0"/>
                      </a:outerShdw>
                    </a:effectLst>
                  </a:rPr>
                  <a:t>فرم</a:t>
                </a:r>
                <a:endParaRPr lang="en-US" sz="2000" b="1" dirty="0">
                  <a:solidFill>
                    <a:srgbClr val="FFFFFF"/>
                  </a:solidFill>
                  <a:effectLst>
                    <a:outerShdw blurRad="38100" dist="38100" dir="2700000" algn="tl">
                      <a:srgbClr val="C0C0C0"/>
                    </a:outerShdw>
                  </a:effectLst>
                </a:endParaRPr>
              </a:p>
            </p:txBody>
          </p:sp>
        </p:grpSp>
        <p:sp>
          <p:nvSpPr>
            <p:cNvPr id="6" name="Oval 12"/>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endParaRPr lang="en-US"/>
            </a:p>
          </p:txBody>
        </p:sp>
      </p:grpSp>
      <p:grpSp>
        <p:nvGrpSpPr>
          <p:cNvPr id="11" name="Group 13"/>
          <p:cNvGrpSpPr>
            <a:grpSpLocks/>
          </p:cNvGrpSpPr>
          <p:nvPr/>
        </p:nvGrpSpPr>
        <p:grpSpPr bwMode="auto">
          <a:xfrm>
            <a:off x="4419600" y="4114800"/>
            <a:ext cx="1617663" cy="2070100"/>
            <a:chOff x="1776" y="2476"/>
            <a:chExt cx="1019" cy="1304"/>
          </a:xfrm>
        </p:grpSpPr>
        <p:grpSp>
          <p:nvGrpSpPr>
            <p:cNvPr id="12" name="Group 14"/>
            <p:cNvGrpSpPr>
              <a:grpSpLocks/>
            </p:cNvGrpSpPr>
            <p:nvPr/>
          </p:nvGrpSpPr>
          <p:grpSpPr bwMode="auto">
            <a:xfrm>
              <a:off x="1776" y="2476"/>
              <a:ext cx="960" cy="958"/>
              <a:chOff x="2016" y="1920"/>
              <a:chExt cx="1680" cy="1680"/>
            </a:xfrm>
          </p:grpSpPr>
          <p:sp>
            <p:nvSpPr>
              <p:cNvPr id="15"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endParaRPr lang="en-US"/>
              </a:p>
            </p:txBody>
          </p:sp>
          <p:sp>
            <p:nvSpPr>
              <p:cNvPr id="16" name="Freeform 1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endParaRPr lang="en-US"/>
              </a:p>
            </p:txBody>
          </p:sp>
        </p:grpSp>
        <p:sp>
          <p:nvSpPr>
            <p:cNvPr id="13" name="Text Box 17"/>
            <p:cNvSpPr txBox="1">
              <a:spLocks noChangeArrowheads="1"/>
            </p:cNvSpPr>
            <p:nvPr/>
          </p:nvSpPr>
          <p:spPr bwMode="gray">
            <a:xfrm>
              <a:off x="1824" y="2936"/>
              <a:ext cx="864" cy="250"/>
            </a:xfrm>
            <a:prstGeom prst="rect">
              <a:avLst/>
            </a:prstGeom>
            <a:noFill/>
            <a:ln w="9525">
              <a:noFill/>
              <a:miter lim="800000"/>
              <a:headEnd/>
              <a:tailEnd/>
            </a:ln>
            <a:effectLst/>
          </p:spPr>
          <p:txBody>
            <a:bodyPr>
              <a:spAutoFit/>
            </a:bodyPr>
            <a:lstStyle/>
            <a:p>
              <a:pPr algn="ctr" eaLnBrk="0" hangingPunct="0"/>
              <a:r>
                <a:rPr lang="fa-IR" sz="2000" b="1" dirty="0" smtClean="0">
                  <a:solidFill>
                    <a:srgbClr val="FFFFFF"/>
                  </a:solidFill>
                  <a:effectLst>
                    <a:outerShdw blurRad="38100" dist="38100" dir="2700000" algn="tl">
                      <a:srgbClr val="C0C0C0"/>
                    </a:outerShdw>
                  </a:effectLst>
                </a:rPr>
                <a:t>معنی</a:t>
              </a:r>
              <a:endParaRPr lang="en-US" sz="2000" b="1" dirty="0">
                <a:solidFill>
                  <a:srgbClr val="FFFFFF"/>
                </a:solidFill>
                <a:effectLst>
                  <a:outerShdw blurRad="38100" dist="38100" dir="2700000" algn="tl">
                    <a:srgbClr val="C0C0C0"/>
                  </a:outerShdw>
                </a:effectLst>
              </a:endParaRPr>
            </a:p>
          </p:txBody>
        </p:sp>
        <p:sp>
          <p:nvSpPr>
            <p:cNvPr id="14" name="Oval 18"/>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endParaRPr lang="en-US"/>
            </a:p>
          </p:txBody>
        </p:sp>
      </p:grpSp>
      <p:grpSp>
        <p:nvGrpSpPr>
          <p:cNvPr id="17" name="Group 19"/>
          <p:cNvGrpSpPr>
            <a:grpSpLocks/>
          </p:cNvGrpSpPr>
          <p:nvPr/>
        </p:nvGrpSpPr>
        <p:grpSpPr bwMode="auto">
          <a:xfrm>
            <a:off x="2286000" y="4114800"/>
            <a:ext cx="1631950" cy="2114550"/>
            <a:chOff x="3072" y="2448"/>
            <a:chExt cx="1028" cy="1332"/>
          </a:xfrm>
        </p:grpSpPr>
        <p:grpSp>
          <p:nvGrpSpPr>
            <p:cNvPr id="18" name="Group 20"/>
            <p:cNvGrpSpPr>
              <a:grpSpLocks/>
            </p:cNvGrpSpPr>
            <p:nvPr/>
          </p:nvGrpSpPr>
          <p:grpSpPr bwMode="auto">
            <a:xfrm>
              <a:off x="3072" y="2448"/>
              <a:ext cx="960" cy="958"/>
              <a:chOff x="2016" y="1920"/>
              <a:chExt cx="1680" cy="1680"/>
            </a:xfrm>
          </p:grpSpPr>
          <p:sp>
            <p:nvSpPr>
              <p:cNvPr id="21"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headEnd/>
                <a:tailEnd/>
              </a:ln>
              <a:effectLst/>
            </p:spPr>
            <p:txBody>
              <a:bodyPr wrap="none" anchor="ctr"/>
              <a:lstStyle/>
              <a:p>
                <a:endParaRPr lang="en-US"/>
              </a:p>
            </p:txBody>
          </p:sp>
          <p:sp>
            <p:nvSpPr>
              <p:cNvPr id="22" name="Freeform 22"/>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a:effectLst/>
            </p:spPr>
            <p:txBody>
              <a:bodyPr/>
              <a:lstStyle/>
              <a:p>
                <a:endParaRPr lang="en-US"/>
              </a:p>
            </p:txBody>
          </p:sp>
        </p:grpSp>
        <p:sp>
          <p:nvSpPr>
            <p:cNvPr id="19" name="Text Box 23"/>
            <p:cNvSpPr txBox="1">
              <a:spLocks noChangeArrowheads="1"/>
            </p:cNvSpPr>
            <p:nvPr/>
          </p:nvSpPr>
          <p:spPr bwMode="gray">
            <a:xfrm>
              <a:off x="3120" y="2908"/>
              <a:ext cx="864" cy="250"/>
            </a:xfrm>
            <a:prstGeom prst="rect">
              <a:avLst/>
            </a:prstGeom>
            <a:noFill/>
            <a:ln w="9525">
              <a:noFill/>
              <a:miter lim="800000"/>
              <a:headEnd/>
              <a:tailEnd/>
            </a:ln>
            <a:effectLst/>
          </p:spPr>
          <p:txBody>
            <a:bodyPr>
              <a:spAutoFit/>
            </a:bodyPr>
            <a:lstStyle/>
            <a:p>
              <a:pPr algn="ctr" eaLnBrk="0" hangingPunct="0"/>
              <a:r>
                <a:rPr lang="fa-IR" sz="2000" b="1" dirty="0" smtClean="0">
                  <a:solidFill>
                    <a:srgbClr val="FFFFFF"/>
                  </a:solidFill>
                  <a:effectLst>
                    <a:outerShdw blurRad="38100" dist="38100" dir="2700000" algn="tl">
                      <a:srgbClr val="C0C0C0"/>
                    </a:outerShdw>
                  </a:effectLst>
                </a:rPr>
                <a:t>کاربرد</a:t>
              </a:r>
              <a:endParaRPr lang="en-US" sz="2000" b="1" dirty="0">
                <a:solidFill>
                  <a:srgbClr val="FFFFFF"/>
                </a:solidFill>
                <a:effectLst>
                  <a:outerShdw blurRad="38100" dist="38100" dir="2700000" algn="tl">
                    <a:srgbClr val="C0C0C0"/>
                  </a:outerShdw>
                </a:effectLst>
              </a:endParaRPr>
            </a:p>
          </p:txBody>
        </p:sp>
        <p:sp>
          <p:nvSpPr>
            <p:cNvPr id="20" name="Oval 24"/>
            <p:cNvSpPr>
              <a:spLocks noChangeArrowheads="1"/>
            </p:cNvSpPr>
            <p:nvPr/>
          </p:nvSpPr>
          <p:spPr bwMode="gray">
            <a:xfrm>
              <a:off x="3105"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endParaRPr lang="en-US"/>
            </a:p>
          </p:txBody>
        </p:sp>
      </p:gr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نمونه فعالیت تشخیصی (</a:t>
            </a:r>
            <a:r>
              <a:rPr lang="fa-IR" dirty="0" smtClean="0"/>
              <a:t>تاکید </a:t>
            </a:r>
            <a:r>
              <a:rPr lang="fa-IR" dirty="0"/>
              <a:t>بر معنی</a:t>
            </a:r>
            <a:r>
              <a:rPr lang="fa-IR" dirty="0" smtClean="0"/>
              <a:t>)</a:t>
            </a:r>
            <a:endParaRPr lang="en-US" dirty="0"/>
          </a:p>
        </p:txBody>
      </p:sp>
      <p:sp>
        <p:nvSpPr>
          <p:cNvPr id="3" name="Content Placeholder 2"/>
          <p:cNvSpPr>
            <a:spLocks noGrp="1"/>
          </p:cNvSpPr>
          <p:nvPr>
            <p:ph idx="1"/>
          </p:nvPr>
        </p:nvSpPr>
        <p:spPr/>
        <p:txBody>
          <a:bodyPr/>
          <a:lstStyle/>
          <a:p>
            <a:r>
              <a:rPr lang="en-US" sz="2400" dirty="0">
                <a:solidFill>
                  <a:schemeClr val="tx1"/>
                </a:solidFill>
              </a:rPr>
              <a:t>Based on the way the words in bold type are defined, check (</a:t>
            </a:r>
            <a:r>
              <a:rPr lang="en-US" sz="2400" dirty="0">
                <a:solidFill>
                  <a:schemeClr val="tx1"/>
                </a:solidFill>
                <a:sym typeface="Wingdings 2"/>
              </a:rPr>
              <a:t></a:t>
            </a:r>
            <a:r>
              <a:rPr lang="en-US" sz="2400" dirty="0">
                <a:solidFill>
                  <a:schemeClr val="tx1"/>
                </a:solidFill>
              </a:rPr>
              <a:t>) true or false. </a:t>
            </a:r>
          </a:p>
          <a:p>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81787790"/>
              </p:ext>
            </p:extLst>
          </p:nvPr>
        </p:nvGraphicFramePr>
        <p:xfrm>
          <a:off x="1219200" y="2286000"/>
          <a:ext cx="4343400" cy="4023360"/>
        </p:xfrm>
        <a:graphic>
          <a:graphicData uri="http://schemas.openxmlformats.org/drawingml/2006/table">
            <a:tbl>
              <a:tblPr/>
              <a:tblGrid>
                <a:gridCol w="3397616"/>
                <a:gridCol w="131084"/>
                <a:gridCol w="407350"/>
                <a:gridCol w="407350"/>
              </a:tblGrid>
              <a:tr h="274793">
                <a:tc>
                  <a:txBody>
                    <a:bodyPr/>
                    <a:lstStyle/>
                    <a:p>
                      <a:pPr marL="0" marR="0">
                        <a:lnSpc>
                          <a:spcPct val="150000"/>
                        </a:lnSpc>
                        <a:spcBef>
                          <a:spcPts val="100"/>
                        </a:spcBef>
                        <a:spcAft>
                          <a:spcPts val="100"/>
                        </a:spcAft>
                      </a:pPr>
                      <a:r>
                        <a:rPr lang="en-US" sz="1600" dirty="0">
                          <a:solidFill>
                            <a:srgbClr val="000000"/>
                          </a:solidFill>
                          <a:latin typeface="Times New Roman"/>
                          <a:ea typeface="Calibri"/>
                          <a:cs typeface="Arial"/>
                        </a:rPr>
                        <a:t>1. An </a:t>
                      </a:r>
                      <a:r>
                        <a:rPr lang="en-US" sz="1600" b="1" dirty="0">
                          <a:solidFill>
                            <a:srgbClr val="000000"/>
                          </a:solidFill>
                          <a:latin typeface="Times New Roman"/>
                          <a:ea typeface="Calibri"/>
                          <a:cs typeface="Arial"/>
                        </a:rPr>
                        <a:t>injured</a:t>
                      </a:r>
                      <a:r>
                        <a:rPr lang="en-US" sz="1600" dirty="0">
                          <a:solidFill>
                            <a:srgbClr val="000000"/>
                          </a:solidFill>
                          <a:latin typeface="Times New Roman"/>
                          <a:ea typeface="Calibri"/>
                          <a:cs typeface="Arial"/>
                        </a:rPr>
                        <a:t> leg is one that is physically hurt.</a:t>
                      </a:r>
                      <a:endParaRPr lang="en-US" sz="1600" dirty="0">
                        <a:latin typeface="Calibri"/>
                        <a:ea typeface="Calibri"/>
                        <a:cs typeface="Arial"/>
                      </a:endParaRPr>
                    </a:p>
                  </a:txBody>
                  <a:tcPr marL="47419" marR="47419"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7419" marR="47419"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7419" marR="47419"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7419" marR="47419" marT="0" marB="0" anchor="ctr">
                    <a:lnL>
                      <a:noFill/>
                    </a:lnL>
                    <a:lnR>
                      <a:noFill/>
                    </a:lnR>
                    <a:lnT>
                      <a:noFill/>
                    </a:lnT>
                    <a:lnB>
                      <a:noFill/>
                    </a:lnB>
                  </a:tcPr>
                </a:tc>
              </a:tr>
              <a:tr h="549588">
                <a:tc>
                  <a:txBody>
                    <a:bodyPr/>
                    <a:lstStyle/>
                    <a:p>
                      <a:pPr marL="0" marR="0">
                        <a:lnSpc>
                          <a:spcPct val="150000"/>
                        </a:lnSpc>
                        <a:spcBef>
                          <a:spcPts val="100"/>
                        </a:spcBef>
                        <a:spcAft>
                          <a:spcPts val="100"/>
                        </a:spcAft>
                      </a:pPr>
                      <a:r>
                        <a:rPr lang="en-US" sz="1600" dirty="0">
                          <a:solidFill>
                            <a:srgbClr val="000000"/>
                          </a:solidFill>
                          <a:latin typeface="Times New Roman"/>
                          <a:ea typeface="Calibri"/>
                          <a:cs typeface="Arial"/>
                        </a:rPr>
                        <a:t>2. When you </a:t>
                      </a:r>
                      <a:r>
                        <a:rPr lang="en-US" sz="1600" b="1" dirty="0">
                          <a:solidFill>
                            <a:srgbClr val="000000"/>
                          </a:solidFill>
                          <a:latin typeface="Times New Roman"/>
                          <a:ea typeface="Calibri"/>
                          <a:cs typeface="Arial"/>
                        </a:rPr>
                        <a:t>consume</a:t>
                      </a:r>
                      <a:r>
                        <a:rPr lang="en-US" sz="1600" dirty="0">
                          <a:solidFill>
                            <a:srgbClr val="000000"/>
                          </a:solidFill>
                          <a:latin typeface="Times New Roman"/>
                          <a:ea typeface="Calibri"/>
                          <a:cs typeface="Arial"/>
                        </a:rPr>
                        <a:t> something, you save it for future use. </a:t>
                      </a:r>
                      <a:endParaRPr lang="en-US" sz="1600" dirty="0">
                        <a:latin typeface="Calibri"/>
                        <a:ea typeface="Calibri"/>
                        <a:cs typeface="Arial"/>
                      </a:endParaRPr>
                    </a:p>
                  </a:txBody>
                  <a:tcPr marL="47419" marR="47419"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dirty="0">
                        <a:solidFill>
                          <a:srgbClr val="000000"/>
                        </a:solidFill>
                        <a:latin typeface="Times New Roman"/>
                        <a:ea typeface="Calibri"/>
                        <a:cs typeface="Arial"/>
                      </a:endParaRPr>
                    </a:p>
                  </a:txBody>
                  <a:tcPr marL="47419" marR="47419"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7419" marR="47419"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7419" marR="47419" marT="0" marB="0" anchor="ctr">
                    <a:lnL>
                      <a:noFill/>
                    </a:lnL>
                    <a:lnR>
                      <a:noFill/>
                    </a:lnR>
                    <a:lnT>
                      <a:noFill/>
                    </a:lnT>
                    <a:lnB>
                      <a:noFill/>
                    </a:lnB>
                  </a:tcPr>
                </a:tc>
              </a:tr>
              <a:tr h="549588">
                <a:tc>
                  <a:txBody>
                    <a:bodyPr/>
                    <a:lstStyle/>
                    <a:p>
                      <a:pPr marL="0" marR="0">
                        <a:lnSpc>
                          <a:spcPct val="150000"/>
                        </a:lnSpc>
                        <a:spcBef>
                          <a:spcPts val="100"/>
                        </a:spcBef>
                        <a:spcAft>
                          <a:spcPts val="100"/>
                        </a:spcAft>
                      </a:pPr>
                      <a:r>
                        <a:rPr lang="en-US" sz="1600" dirty="0">
                          <a:solidFill>
                            <a:srgbClr val="000000"/>
                          </a:solidFill>
                          <a:latin typeface="Times New Roman"/>
                          <a:ea typeface="Calibri"/>
                          <a:cs typeface="Arial"/>
                        </a:rPr>
                        <a:t>3. The place where you </a:t>
                      </a:r>
                      <a:r>
                        <a:rPr lang="en-US" sz="1600" b="1" dirty="0">
                          <a:solidFill>
                            <a:srgbClr val="000000"/>
                          </a:solidFill>
                          <a:latin typeface="Times New Roman"/>
                          <a:ea typeface="Calibri"/>
                          <a:cs typeface="Arial"/>
                        </a:rPr>
                        <a:t>reside</a:t>
                      </a:r>
                      <a:r>
                        <a:rPr lang="en-US" sz="1600" dirty="0">
                          <a:solidFill>
                            <a:srgbClr val="000000"/>
                          </a:solidFill>
                          <a:latin typeface="Times New Roman"/>
                          <a:ea typeface="Calibri"/>
                          <a:cs typeface="Arial"/>
                        </a:rPr>
                        <a:t> is the place where you were born.    </a:t>
                      </a:r>
                      <a:endParaRPr lang="en-US" sz="1600" dirty="0">
                        <a:latin typeface="Calibri"/>
                        <a:ea typeface="Calibri"/>
                        <a:cs typeface="Arial"/>
                      </a:endParaRPr>
                    </a:p>
                  </a:txBody>
                  <a:tcPr marL="47419" marR="47419"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dirty="0">
                        <a:solidFill>
                          <a:srgbClr val="000000"/>
                        </a:solidFill>
                        <a:latin typeface="Times New Roman"/>
                        <a:ea typeface="Calibri"/>
                        <a:cs typeface="Arial"/>
                      </a:endParaRPr>
                    </a:p>
                  </a:txBody>
                  <a:tcPr marL="47419" marR="47419" marT="0" marB="0">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7419" marR="47419"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7419" marR="47419" marT="0" marB="0" anchor="ctr">
                    <a:lnL>
                      <a:noFill/>
                    </a:lnL>
                    <a:lnR>
                      <a:noFill/>
                    </a:lnR>
                    <a:lnT>
                      <a:noFill/>
                    </a:lnT>
                    <a:lnB>
                      <a:noFill/>
                    </a:lnB>
                  </a:tcPr>
                </a:tc>
              </a:tr>
              <a:tr h="549588">
                <a:tc>
                  <a:txBody>
                    <a:bodyPr/>
                    <a:lstStyle/>
                    <a:p>
                      <a:pPr marL="0" marR="0">
                        <a:lnSpc>
                          <a:spcPct val="150000"/>
                        </a:lnSpc>
                        <a:spcBef>
                          <a:spcPts val="100"/>
                        </a:spcBef>
                        <a:spcAft>
                          <a:spcPts val="100"/>
                        </a:spcAft>
                      </a:pPr>
                      <a:r>
                        <a:rPr lang="en-US" sz="1600">
                          <a:solidFill>
                            <a:srgbClr val="000000"/>
                          </a:solidFill>
                          <a:latin typeface="Times New Roman"/>
                          <a:ea typeface="Calibri"/>
                          <a:cs typeface="Arial"/>
                        </a:rPr>
                        <a:t>4. When you </a:t>
                      </a:r>
                      <a:r>
                        <a:rPr lang="en-US" sz="1600" b="1">
                          <a:solidFill>
                            <a:srgbClr val="000000"/>
                          </a:solidFill>
                          <a:latin typeface="Times New Roman"/>
                          <a:ea typeface="Calibri"/>
                          <a:cs typeface="Arial"/>
                        </a:rPr>
                        <a:t>obtain</a:t>
                      </a:r>
                      <a:r>
                        <a:rPr lang="en-US" sz="1600">
                          <a:solidFill>
                            <a:srgbClr val="000000"/>
                          </a:solidFill>
                          <a:latin typeface="Times New Roman"/>
                          <a:ea typeface="Calibri"/>
                          <a:cs typeface="Arial"/>
                        </a:rPr>
                        <a:t> something, you notice or become aware of it.</a:t>
                      </a:r>
                      <a:endParaRPr lang="en-US" sz="1600">
                        <a:latin typeface="Calibri"/>
                        <a:ea typeface="Calibri"/>
                        <a:cs typeface="Arial"/>
                      </a:endParaRPr>
                    </a:p>
                  </a:txBody>
                  <a:tcPr marL="47419" marR="47419"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7419" marR="47419" marT="0" marB="0">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7419" marR="47419"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7419" marR="47419" marT="0" marB="0" anchor="ctr">
                    <a:lnL>
                      <a:noFill/>
                    </a:lnL>
                    <a:lnR>
                      <a:noFill/>
                    </a:lnR>
                    <a:lnT>
                      <a:noFill/>
                    </a:lnT>
                    <a:lnB>
                      <a:noFill/>
                    </a:lnB>
                  </a:tcPr>
                </a:tc>
              </a:tr>
              <a:tr h="549588">
                <a:tc>
                  <a:txBody>
                    <a:bodyPr/>
                    <a:lstStyle/>
                    <a:p>
                      <a:pPr marL="180340" marR="0" indent="-180340" algn="just">
                        <a:lnSpc>
                          <a:spcPct val="150000"/>
                        </a:lnSpc>
                        <a:spcBef>
                          <a:spcPts val="100"/>
                        </a:spcBef>
                        <a:spcAft>
                          <a:spcPts val="100"/>
                        </a:spcAft>
                      </a:pPr>
                      <a:r>
                        <a:rPr lang="en-US" sz="1600">
                          <a:solidFill>
                            <a:srgbClr val="000000"/>
                          </a:solidFill>
                          <a:latin typeface="Times New Roman"/>
                          <a:ea typeface="Calibri"/>
                          <a:cs typeface="Arial"/>
                        </a:rPr>
                        <a:t>5. When someone is</a:t>
                      </a:r>
                      <a:r>
                        <a:rPr lang="en-US" sz="1600" b="1">
                          <a:solidFill>
                            <a:srgbClr val="000000"/>
                          </a:solidFill>
                          <a:latin typeface="Times New Roman"/>
                          <a:ea typeface="Calibri"/>
                          <a:cs typeface="Arial"/>
                        </a:rPr>
                        <a:t> commissioned </a:t>
                      </a:r>
                      <a:r>
                        <a:rPr lang="en-US" sz="1600">
                          <a:solidFill>
                            <a:srgbClr val="000000"/>
                          </a:solidFill>
                          <a:latin typeface="Times New Roman"/>
                          <a:ea typeface="Calibri"/>
                          <a:cs typeface="Arial"/>
                        </a:rPr>
                        <a:t>to write a book, they are officially asked to do it.</a:t>
                      </a:r>
                      <a:endParaRPr lang="en-US" sz="1600">
                        <a:latin typeface="Calibri"/>
                        <a:ea typeface="Calibri"/>
                        <a:cs typeface="Arial"/>
                      </a:endParaRPr>
                    </a:p>
                  </a:txBody>
                  <a:tcPr marL="47419" marR="47419"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7419" marR="47419"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7419" marR="47419"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7419" marR="47419" marT="0" marB="0" anchor="ctr">
                    <a:lnL>
                      <a:noFill/>
                    </a:lnL>
                    <a:lnR>
                      <a:noFill/>
                    </a:lnR>
                    <a:lnT>
                      <a:noFill/>
                    </a:lnT>
                    <a:lnB>
                      <a:noFill/>
                    </a:lnB>
                  </a:tcPr>
                </a:tc>
              </a:tr>
            </a:tbl>
          </a:graphicData>
        </a:graphic>
      </p:graphicFrame>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000" dirty="0"/>
              <a:t>نمونه فعالیت تشخیصی (</a:t>
            </a:r>
            <a:r>
              <a:rPr lang="fa-IR" sz="2000" dirty="0" smtClean="0"/>
              <a:t>تاکید </a:t>
            </a:r>
            <a:r>
              <a:rPr lang="fa-IR" sz="2000" dirty="0"/>
              <a:t>بر کاربرد/همنشینی کلمات)</a:t>
            </a:r>
            <a:r>
              <a:rPr lang="en-US" sz="2000" dirty="0"/>
              <a:t/>
            </a:r>
            <a:br>
              <a:rPr lang="en-US" sz="2000" dirty="0"/>
            </a:br>
            <a:r>
              <a:rPr lang="en-US" sz="2000" dirty="0"/>
              <a:t>(collocation</a:t>
            </a:r>
            <a:r>
              <a:rPr lang="en-US" sz="2000" dirty="0" smtClean="0"/>
              <a:t>)</a:t>
            </a:r>
            <a:endParaRPr lang="en-US" sz="2000" dirty="0"/>
          </a:p>
        </p:txBody>
      </p:sp>
      <p:sp>
        <p:nvSpPr>
          <p:cNvPr id="3" name="Content Placeholder 2"/>
          <p:cNvSpPr>
            <a:spLocks noGrp="1"/>
          </p:cNvSpPr>
          <p:nvPr>
            <p:ph idx="1"/>
          </p:nvPr>
        </p:nvSpPr>
        <p:spPr/>
        <p:txBody>
          <a:bodyPr/>
          <a:lstStyle/>
          <a:p>
            <a:r>
              <a:rPr lang="en-US" sz="2000" dirty="0" smtClean="0">
                <a:solidFill>
                  <a:schemeClr val="tx1"/>
                </a:solidFill>
              </a:rPr>
              <a:t>Match the words in the box with the group of words that regularly go with them.</a:t>
            </a:r>
          </a:p>
          <a:p>
            <a:pPr>
              <a:buNone/>
            </a:pPr>
            <a:endParaRPr lang="en-US" dirty="0">
              <a:solidFill>
                <a:schemeClr val="tx1"/>
              </a:solidFill>
            </a:endParaRPr>
          </a:p>
        </p:txBody>
      </p:sp>
      <p:sp>
        <p:nvSpPr>
          <p:cNvPr id="10" name="Rectangle 9"/>
          <p:cNvSpPr/>
          <p:nvPr/>
        </p:nvSpPr>
        <p:spPr>
          <a:xfrm>
            <a:off x="2286000" y="2209800"/>
            <a:ext cx="4572000" cy="1200329"/>
          </a:xfrm>
          <a:prstGeom prst="rect">
            <a:avLst/>
          </a:prstGeom>
        </p:spPr>
        <p:txBody>
          <a:bodyPr>
            <a:spAutoFit/>
          </a:bodyPr>
          <a:lstStyle/>
          <a:p>
            <a:pPr lvl="0">
              <a:tabLst>
                <a:tab pos="720725" algn="l"/>
                <a:tab pos="3600450" algn="l"/>
              </a:tabLst>
            </a:pPr>
            <a:r>
              <a:rPr lang="en-US" dirty="0">
                <a:solidFill>
                  <a:srgbClr val="000000"/>
                </a:solidFill>
                <a:latin typeface="Times New Roman" pitchFamily="18" charset="0"/>
                <a:ea typeface="Calibri" pitchFamily="34" charset="0"/>
                <a:cs typeface="Times New Roman" pitchFamily="18" charset="0"/>
              </a:rPr>
              <a:t>achieve        potential      primary      administer	</a:t>
            </a:r>
            <a:endParaRPr kumimoji="0" lang="en-US" sz="700" b="0" i="0" u="none" strike="noStrike" cap="none" normalizeH="0" baseline="0" dirty="0" smtClean="0">
              <a:ln>
                <a:noFill/>
              </a:ln>
              <a:solidFill>
                <a:schemeClr val="tx1"/>
              </a:solidFill>
              <a:effectLst/>
              <a:latin typeface="Arial" pitchFamily="34" charset="0"/>
            </a:endParaRPr>
          </a:p>
          <a:p>
            <a:pPr lvl="0" eaLnBrk="0" hangingPunct="0">
              <a:tabLst>
                <a:tab pos="720725" algn="l"/>
                <a:tab pos="3600450" algn="l"/>
              </a:tabLst>
            </a:pPr>
            <a:r>
              <a:rPr lang="en-US" dirty="0" smtClean="0">
                <a:solidFill>
                  <a:srgbClr val="000000"/>
                </a:solidFill>
                <a:latin typeface="Times New Roman" pitchFamily="18" charset="0"/>
                <a:ea typeface="Calibri" pitchFamily="34" charset="0"/>
                <a:cs typeface="Times New Roman" pitchFamily="18" charset="0"/>
              </a:rPr>
              <a:t>acquire        </a:t>
            </a:r>
            <a:r>
              <a:rPr lang="en-US" dirty="0">
                <a:solidFill>
                  <a:srgbClr val="000000"/>
                </a:solidFill>
                <a:latin typeface="Times New Roman" pitchFamily="18" charset="0"/>
                <a:ea typeface="Calibri" pitchFamily="34" charset="0"/>
                <a:cs typeface="Times New Roman" pitchFamily="18" charset="0"/>
              </a:rPr>
              <a:t>complex      distinct         seek		</a:t>
            </a:r>
            <a:endParaRPr kumimoji="0" lang="en-US" sz="700" b="0" i="0" u="none" strike="noStrike" cap="none" normalizeH="0" baseline="0" dirty="0" smtClean="0">
              <a:ln>
                <a:noFill/>
              </a:ln>
              <a:solidFill>
                <a:schemeClr val="tx1"/>
              </a:solidFill>
              <a:effectLst/>
              <a:latin typeface="Arial" pitchFamily="34" charset="0"/>
            </a:endParaRPr>
          </a:p>
        </p:txBody>
      </p:sp>
      <p:graphicFrame>
        <p:nvGraphicFramePr>
          <p:cNvPr id="11" name="Table 10"/>
          <p:cNvGraphicFramePr>
            <a:graphicFrameLocks noGrp="1"/>
          </p:cNvGraphicFramePr>
          <p:nvPr/>
        </p:nvGraphicFramePr>
        <p:xfrm>
          <a:off x="1676400" y="3276600"/>
          <a:ext cx="5760720" cy="3413760"/>
        </p:xfrm>
        <a:graphic>
          <a:graphicData uri="http://schemas.openxmlformats.org/drawingml/2006/table">
            <a:tbl>
              <a:tblPr/>
              <a:tblGrid>
                <a:gridCol w="1440180"/>
                <a:gridCol w="1440180"/>
                <a:gridCol w="1440180"/>
                <a:gridCol w="1440180"/>
              </a:tblGrid>
              <a:tr h="1582420">
                <a:tc>
                  <a:txBody>
                    <a:bodyPr/>
                    <a:lstStyle/>
                    <a:p>
                      <a:pPr marL="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1. __________</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a charity</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a school</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a vaccine</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medication</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2. __________</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issue</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matter</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system</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process</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3. __________</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advice</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approval</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support</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permission</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4. __________</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skill</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competence</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knowledge</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understanding</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3855">
                <a:tc>
                  <a:txBody>
                    <a:bodyPr/>
                    <a:lstStyle/>
                    <a:p>
                      <a:pPr marL="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5. __________</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buyer</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applicant</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effect</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danger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6. __________</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groups</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types</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categories</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languages</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7. __________</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fame</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victory</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success</a:t>
                      </a:r>
                      <a:endParaRPr lang="en-US" sz="110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a:solidFill>
                            <a:srgbClr val="000000"/>
                          </a:solidFill>
                          <a:latin typeface="Times New Roman"/>
                          <a:ea typeface="Calibri"/>
                          <a:cs typeface="Arial"/>
                        </a:rPr>
                        <a:t>independence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8. __________</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goal </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role</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purpose</a:t>
                      </a:r>
                      <a:endParaRPr lang="en-US" sz="1100" dirty="0">
                        <a:latin typeface="Calibri"/>
                        <a:ea typeface="Calibri"/>
                        <a:cs typeface="Arial"/>
                      </a:endParaRPr>
                    </a:p>
                    <a:p>
                      <a:pPr marL="107950" marR="0">
                        <a:lnSpc>
                          <a:spcPct val="115000"/>
                        </a:lnSpc>
                        <a:spcBef>
                          <a:spcPts val="600"/>
                        </a:spcBef>
                        <a:spcAft>
                          <a:spcPts val="0"/>
                        </a:spcAft>
                        <a:tabLst>
                          <a:tab pos="720090" algn="l"/>
                          <a:tab pos="3600450" algn="l"/>
                        </a:tabLst>
                      </a:pPr>
                      <a:r>
                        <a:rPr lang="en-US" sz="1600" dirty="0">
                          <a:solidFill>
                            <a:srgbClr val="000000"/>
                          </a:solidFill>
                          <a:latin typeface="Times New Roman"/>
                          <a:ea typeface="Calibri"/>
                          <a:cs typeface="Arial"/>
                        </a:rPr>
                        <a:t>responsibility</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ounded Rectangle 11"/>
          <p:cNvSpPr/>
          <p:nvPr/>
        </p:nvSpPr>
        <p:spPr>
          <a:xfrm>
            <a:off x="2209800" y="2209800"/>
            <a:ext cx="45720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000" dirty="0"/>
              <a:t>نمونه فعالیت تشخیصی (</a:t>
            </a:r>
            <a:r>
              <a:rPr lang="fa-IR" sz="2000" dirty="0" smtClean="0"/>
              <a:t>تاکید </a:t>
            </a:r>
            <a:r>
              <a:rPr lang="fa-IR" sz="2000" dirty="0"/>
              <a:t>بر ف</a:t>
            </a:r>
            <a:r>
              <a:rPr lang="fa-IR" sz="2000" dirty="0" smtClean="0"/>
              <a:t>رم و کاربرد</a:t>
            </a:r>
            <a:r>
              <a:rPr lang="fa-IR" sz="2000" dirty="0"/>
              <a:t>)</a:t>
            </a:r>
            <a:r>
              <a:rPr lang="en-US" sz="2000" dirty="0"/>
              <a:t/>
            </a:r>
            <a:br>
              <a:rPr lang="en-US" sz="2000" dirty="0"/>
            </a:br>
            <a:endParaRPr lang="en-US" sz="2000" dirty="0"/>
          </a:p>
        </p:txBody>
      </p:sp>
      <p:sp>
        <p:nvSpPr>
          <p:cNvPr id="3" name="Content Placeholder 2"/>
          <p:cNvSpPr>
            <a:spLocks noGrp="1"/>
          </p:cNvSpPr>
          <p:nvPr>
            <p:ph idx="1"/>
          </p:nvPr>
        </p:nvSpPr>
        <p:spPr/>
        <p:txBody>
          <a:bodyPr/>
          <a:lstStyle/>
          <a:p>
            <a:r>
              <a:rPr lang="en-US" sz="2000" dirty="0">
                <a:solidFill>
                  <a:schemeClr val="tx1"/>
                </a:solidFill>
              </a:rPr>
              <a:t>Are the following statements right (R) or wrong (W)? Correct those which are wrong.</a:t>
            </a:r>
          </a:p>
          <a:p>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00811387"/>
              </p:ext>
            </p:extLst>
          </p:nvPr>
        </p:nvGraphicFramePr>
        <p:xfrm>
          <a:off x="2895600" y="2075758"/>
          <a:ext cx="3581400" cy="3938016"/>
        </p:xfrm>
        <a:graphic>
          <a:graphicData uri="http://schemas.openxmlformats.org/drawingml/2006/table">
            <a:tbl>
              <a:tblPr/>
              <a:tblGrid>
                <a:gridCol w="2772078"/>
                <a:gridCol w="115894"/>
                <a:gridCol w="346714"/>
                <a:gridCol w="346714"/>
              </a:tblGrid>
              <a:tr h="183404">
                <a:tc>
                  <a:txBody>
                    <a:bodyPr/>
                    <a:lstStyle/>
                    <a:p>
                      <a:pPr marL="0" marR="0">
                        <a:lnSpc>
                          <a:spcPct val="115000"/>
                        </a:lnSpc>
                        <a:spcBef>
                          <a:spcPts val="0"/>
                        </a:spcBef>
                        <a:spcAft>
                          <a:spcPts val="0"/>
                        </a:spcAft>
                      </a:pPr>
                      <a:endParaRPr lang="en-US" sz="1600" dirty="0">
                        <a:latin typeface="Calibri"/>
                        <a:ea typeface="Calibri"/>
                        <a:cs typeface="Arial"/>
                      </a:endParaRPr>
                    </a:p>
                  </a:txBody>
                  <a:tcPr marL="40070" marR="4007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Arial"/>
                      </a:endParaRPr>
                    </a:p>
                  </a:txBody>
                  <a:tcPr marL="40070" marR="40070" marT="0" marB="0">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latin typeface="Times New Roman"/>
                          <a:ea typeface="Calibri"/>
                          <a:cs typeface="Arial"/>
                        </a:rPr>
                        <a:t>R</a:t>
                      </a:r>
                      <a:endParaRPr lang="en-US" sz="1600">
                        <a:latin typeface="Calibri"/>
                        <a:ea typeface="Calibri"/>
                        <a:cs typeface="Arial"/>
                      </a:endParaRPr>
                    </a:p>
                  </a:txBody>
                  <a:tcPr marL="40070" marR="40070" marT="0" marB="0">
                    <a:lnL>
                      <a:noFill/>
                    </a:lnL>
                    <a:lnR>
                      <a:noFill/>
                    </a:lnR>
                    <a:lnT>
                      <a:noFill/>
                    </a:lnT>
                    <a:lnB>
                      <a:noFill/>
                    </a:lnB>
                  </a:tcPr>
                </a:tc>
                <a:tc>
                  <a:txBody>
                    <a:bodyPr/>
                    <a:lstStyle/>
                    <a:p>
                      <a:pPr marL="0" marR="0">
                        <a:lnSpc>
                          <a:spcPct val="115000"/>
                        </a:lnSpc>
                        <a:spcBef>
                          <a:spcPts val="0"/>
                        </a:spcBef>
                        <a:spcAft>
                          <a:spcPts val="0"/>
                        </a:spcAft>
                        <a:tabLst>
                          <a:tab pos="201295" algn="ctr"/>
                        </a:tabLst>
                      </a:pPr>
                      <a:r>
                        <a:rPr lang="en-US" sz="1600" b="1">
                          <a:solidFill>
                            <a:srgbClr val="000000"/>
                          </a:solidFill>
                          <a:latin typeface="Times New Roman"/>
                          <a:ea typeface="Calibri"/>
                          <a:cs typeface="Arial"/>
                        </a:rPr>
                        <a:t>	W</a:t>
                      </a:r>
                      <a:endParaRPr lang="en-US" sz="1600">
                        <a:latin typeface="Calibri"/>
                        <a:ea typeface="Calibri"/>
                        <a:cs typeface="Arial"/>
                      </a:endParaRPr>
                    </a:p>
                  </a:txBody>
                  <a:tcPr marL="40070" marR="40070" marT="0" marB="0">
                    <a:lnL>
                      <a:noFill/>
                    </a:lnL>
                    <a:lnR>
                      <a:noFill/>
                    </a:lnR>
                    <a:lnT>
                      <a:noFill/>
                    </a:lnT>
                    <a:lnB>
                      <a:noFill/>
                    </a:lnB>
                  </a:tcPr>
                </a:tc>
              </a:tr>
              <a:tr h="478447">
                <a:tc>
                  <a:txBody>
                    <a:bodyPr/>
                    <a:lstStyle/>
                    <a:p>
                      <a:pPr marL="0" marR="0">
                        <a:lnSpc>
                          <a:spcPct val="150000"/>
                        </a:lnSpc>
                        <a:spcBef>
                          <a:spcPts val="0"/>
                        </a:spcBef>
                        <a:spcAft>
                          <a:spcPts val="0"/>
                        </a:spcAft>
                        <a:tabLst>
                          <a:tab pos="3300095" algn="l"/>
                        </a:tabLst>
                      </a:pPr>
                      <a:r>
                        <a:rPr lang="en-US" sz="1600" dirty="0">
                          <a:solidFill>
                            <a:srgbClr val="000000"/>
                          </a:solidFill>
                          <a:latin typeface="Times New Roman"/>
                          <a:ea typeface="Calibri"/>
                          <a:cs typeface="Arial"/>
                        </a:rPr>
                        <a:t>1. In the word </a:t>
                      </a:r>
                      <a:r>
                        <a:rPr lang="en-US" sz="1600" b="1" dirty="0">
                          <a:solidFill>
                            <a:srgbClr val="000000"/>
                          </a:solidFill>
                          <a:latin typeface="Times New Roman"/>
                          <a:ea typeface="Calibri"/>
                          <a:cs typeface="Arial"/>
                        </a:rPr>
                        <a:t>comment</a:t>
                      </a:r>
                      <a:r>
                        <a:rPr lang="en-US" sz="1600" dirty="0">
                          <a:solidFill>
                            <a:srgbClr val="000000"/>
                          </a:solidFill>
                          <a:latin typeface="Times New Roman"/>
                          <a:ea typeface="Calibri"/>
                          <a:cs typeface="Arial"/>
                        </a:rPr>
                        <a:t>, stress falls on the first syllable.</a:t>
                      </a:r>
                      <a:endParaRPr lang="en-US" sz="1600" dirty="0">
                        <a:latin typeface="Calibri"/>
                        <a:ea typeface="Calibri"/>
                        <a:cs typeface="Arial"/>
                      </a:endParaRPr>
                    </a:p>
                  </a:txBody>
                  <a:tcPr marL="40070" marR="40070"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dirty="0">
                        <a:solidFill>
                          <a:srgbClr val="000000"/>
                        </a:solidFill>
                        <a:latin typeface="Times New Roman"/>
                        <a:ea typeface="Calibri"/>
                        <a:cs typeface="Arial"/>
                      </a:endParaRPr>
                    </a:p>
                  </a:txBody>
                  <a:tcPr marL="40070" marR="40070" marT="0" marB="0">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0070" marR="40070" marT="0" marB="0" anchor="ctr">
                    <a:lnL>
                      <a:noFill/>
                    </a:lnL>
                    <a:lnR>
                      <a:noFill/>
                    </a:lnR>
                    <a:lnT>
                      <a:noFill/>
                    </a:lnT>
                    <a:lnB>
                      <a:noFill/>
                    </a:lnB>
                  </a:tcPr>
                </a:tc>
              </a:tr>
              <a:tr h="478447">
                <a:tc>
                  <a:txBody>
                    <a:bodyPr/>
                    <a:lstStyle/>
                    <a:p>
                      <a:pPr marL="0" marR="0">
                        <a:lnSpc>
                          <a:spcPct val="150000"/>
                        </a:lnSpc>
                        <a:spcBef>
                          <a:spcPts val="0"/>
                        </a:spcBef>
                        <a:spcAft>
                          <a:spcPts val="0"/>
                        </a:spcAft>
                        <a:tabLst>
                          <a:tab pos="3300095" algn="l"/>
                        </a:tabLst>
                      </a:pPr>
                      <a:r>
                        <a:rPr lang="en-US" sz="1600">
                          <a:solidFill>
                            <a:srgbClr val="000000"/>
                          </a:solidFill>
                          <a:latin typeface="Times New Roman"/>
                          <a:ea typeface="Calibri"/>
                          <a:cs typeface="Arial"/>
                        </a:rPr>
                        <a:t>2. The plural form of the word </a:t>
                      </a:r>
                      <a:r>
                        <a:rPr lang="en-US" sz="1600" b="1">
                          <a:solidFill>
                            <a:srgbClr val="000000"/>
                          </a:solidFill>
                          <a:latin typeface="Times New Roman"/>
                          <a:ea typeface="Calibri"/>
                          <a:cs typeface="Arial"/>
                        </a:rPr>
                        <a:t>emphasis</a:t>
                      </a:r>
                      <a:r>
                        <a:rPr lang="en-US" sz="1600">
                          <a:solidFill>
                            <a:srgbClr val="000000"/>
                          </a:solidFill>
                          <a:latin typeface="Times New Roman"/>
                          <a:ea typeface="Calibri"/>
                          <a:cs typeface="Arial"/>
                        </a:rPr>
                        <a:t> is </a:t>
                      </a:r>
                      <a:r>
                        <a:rPr lang="en-US" sz="1600" b="1">
                          <a:solidFill>
                            <a:srgbClr val="000000"/>
                          </a:solidFill>
                          <a:latin typeface="Times New Roman"/>
                          <a:ea typeface="Calibri"/>
                          <a:cs typeface="Arial"/>
                        </a:rPr>
                        <a:t>emphases</a:t>
                      </a:r>
                      <a:r>
                        <a:rPr lang="en-US" sz="1600">
                          <a:solidFill>
                            <a:srgbClr val="000000"/>
                          </a:solidFill>
                          <a:latin typeface="Times New Roman"/>
                          <a:ea typeface="Calibri"/>
                          <a:cs typeface="Arial"/>
                        </a:rPr>
                        <a:t>.</a:t>
                      </a:r>
                      <a:endParaRPr lang="en-US" sz="1600">
                        <a:latin typeface="Calibri"/>
                        <a:ea typeface="Calibri"/>
                        <a:cs typeface="Arial"/>
                      </a:endParaRPr>
                    </a:p>
                  </a:txBody>
                  <a:tcPr marL="40070" marR="40070"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0070" marR="40070" marT="0" marB="0">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r>
              <a:tr h="478447">
                <a:tc>
                  <a:txBody>
                    <a:bodyPr/>
                    <a:lstStyle/>
                    <a:p>
                      <a:pPr marL="0" marR="0">
                        <a:lnSpc>
                          <a:spcPct val="150000"/>
                        </a:lnSpc>
                        <a:spcBef>
                          <a:spcPts val="100"/>
                        </a:spcBef>
                        <a:spcAft>
                          <a:spcPts val="100"/>
                        </a:spcAft>
                      </a:pPr>
                      <a:r>
                        <a:rPr lang="en-US" sz="1600">
                          <a:solidFill>
                            <a:srgbClr val="000000"/>
                          </a:solidFill>
                          <a:latin typeface="Times New Roman"/>
                          <a:ea typeface="Calibri"/>
                          <a:cs typeface="Arial"/>
                        </a:rPr>
                        <a:t>3. The verb </a:t>
                      </a:r>
                      <a:r>
                        <a:rPr lang="en-US" sz="1600" b="1">
                          <a:solidFill>
                            <a:srgbClr val="000000"/>
                          </a:solidFill>
                          <a:latin typeface="Times New Roman"/>
                          <a:ea typeface="Calibri"/>
                          <a:cs typeface="Arial"/>
                        </a:rPr>
                        <a:t>contribute</a:t>
                      </a:r>
                      <a:r>
                        <a:rPr lang="en-US" sz="1600">
                          <a:solidFill>
                            <a:srgbClr val="000000"/>
                          </a:solidFill>
                          <a:latin typeface="Times New Roman"/>
                          <a:ea typeface="Calibri"/>
                          <a:cs typeface="Arial"/>
                        </a:rPr>
                        <a:t> is followed by the preposition </a:t>
                      </a:r>
                      <a:r>
                        <a:rPr lang="en-US" sz="1600" b="1">
                          <a:solidFill>
                            <a:srgbClr val="000000"/>
                          </a:solidFill>
                          <a:latin typeface="Times New Roman"/>
                          <a:ea typeface="Calibri"/>
                          <a:cs typeface="Arial"/>
                        </a:rPr>
                        <a:t>to</a:t>
                      </a:r>
                      <a:r>
                        <a:rPr lang="en-US" sz="1600">
                          <a:solidFill>
                            <a:srgbClr val="000000"/>
                          </a:solidFill>
                          <a:latin typeface="Times New Roman"/>
                          <a:ea typeface="Calibri"/>
                          <a:cs typeface="Arial"/>
                        </a:rPr>
                        <a:t>.</a:t>
                      </a:r>
                      <a:endParaRPr lang="en-US" sz="1600">
                        <a:latin typeface="Calibri"/>
                        <a:ea typeface="Calibri"/>
                        <a:cs typeface="Arial"/>
                      </a:endParaRPr>
                    </a:p>
                  </a:txBody>
                  <a:tcPr marL="40070" marR="40070"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0070" marR="40070"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0070" marR="40070"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r>
              <a:tr h="478447">
                <a:tc>
                  <a:txBody>
                    <a:bodyPr/>
                    <a:lstStyle/>
                    <a:p>
                      <a:pPr marL="0" marR="0">
                        <a:lnSpc>
                          <a:spcPct val="150000"/>
                        </a:lnSpc>
                        <a:spcBef>
                          <a:spcPts val="0"/>
                        </a:spcBef>
                        <a:spcAft>
                          <a:spcPts val="0"/>
                        </a:spcAft>
                        <a:tabLst>
                          <a:tab pos="3300095" algn="l"/>
                        </a:tabLst>
                      </a:pPr>
                      <a:r>
                        <a:rPr lang="en-US" sz="1600" dirty="0">
                          <a:solidFill>
                            <a:srgbClr val="000000"/>
                          </a:solidFill>
                          <a:latin typeface="Times New Roman"/>
                          <a:ea typeface="Calibri"/>
                          <a:cs typeface="Arial"/>
                        </a:rPr>
                        <a:t>4. The verb </a:t>
                      </a:r>
                      <a:r>
                        <a:rPr lang="en-US" sz="1600" b="1" dirty="0">
                          <a:solidFill>
                            <a:srgbClr val="000000"/>
                          </a:solidFill>
                          <a:latin typeface="Times New Roman"/>
                          <a:ea typeface="Calibri"/>
                          <a:cs typeface="Arial"/>
                        </a:rPr>
                        <a:t>constrain</a:t>
                      </a:r>
                      <a:r>
                        <a:rPr lang="en-US" sz="1600" dirty="0">
                          <a:solidFill>
                            <a:srgbClr val="000000"/>
                          </a:solidFill>
                          <a:latin typeface="Times New Roman"/>
                          <a:ea typeface="Calibri"/>
                          <a:cs typeface="Arial"/>
                        </a:rPr>
                        <a:t> is often used in the passive voice.</a:t>
                      </a:r>
                      <a:endParaRPr lang="en-US" sz="1600" dirty="0">
                        <a:latin typeface="Calibri"/>
                        <a:ea typeface="Calibri"/>
                        <a:cs typeface="Arial"/>
                      </a:endParaRPr>
                    </a:p>
                  </a:txBody>
                  <a:tcPr marL="40070" marR="40070"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0070" marR="40070"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0070" marR="40070"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r>
              <a:tr h="478447">
                <a:tc>
                  <a:txBody>
                    <a:bodyPr/>
                    <a:lstStyle/>
                    <a:p>
                      <a:pPr marL="0" marR="0">
                        <a:lnSpc>
                          <a:spcPct val="150000"/>
                        </a:lnSpc>
                        <a:spcBef>
                          <a:spcPts val="100"/>
                        </a:spcBef>
                        <a:spcAft>
                          <a:spcPts val="100"/>
                        </a:spcAft>
                      </a:pPr>
                      <a:r>
                        <a:rPr lang="en-US" sz="1600" dirty="0">
                          <a:solidFill>
                            <a:srgbClr val="000000"/>
                          </a:solidFill>
                          <a:latin typeface="Times New Roman"/>
                          <a:ea typeface="Calibri"/>
                          <a:cs typeface="Arial"/>
                        </a:rPr>
                        <a:t>5. The verb </a:t>
                      </a:r>
                      <a:r>
                        <a:rPr lang="en-US" sz="1600" b="1" dirty="0">
                          <a:solidFill>
                            <a:srgbClr val="000000"/>
                          </a:solidFill>
                          <a:latin typeface="Times New Roman"/>
                          <a:ea typeface="Calibri"/>
                          <a:cs typeface="Arial"/>
                        </a:rPr>
                        <a:t>compensate</a:t>
                      </a:r>
                      <a:r>
                        <a:rPr lang="en-US" sz="1600" dirty="0">
                          <a:solidFill>
                            <a:srgbClr val="000000"/>
                          </a:solidFill>
                          <a:latin typeface="Times New Roman"/>
                          <a:ea typeface="Calibri"/>
                          <a:cs typeface="Arial"/>
                        </a:rPr>
                        <a:t> is followed by the preposition </a:t>
                      </a:r>
                      <a:r>
                        <a:rPr lang="en-US" sz="1600" b="1" dirty="0">
                          <a:solidFill>
                            <a:srgbClr val="000000"/>
                          </a:solidFill>
                          <a:latin typeface="Times New Roman"/>
                          <a:ea typeface="Calibri"/>
                          <a:cs typeface="Arial"/>
                        </a:rPr>
                        <a:t>to</a:t>
                      </a:r>
                      <a:r>
                        <a:rPr lang="en-US" sz="1600" dirty="0">
                          <a:solidFill>
                            <a:srgbClr val="000000"/>
                          </a:solidFill>
                          <a:latin typeface="Times New Roman"/>
                          <a:ea typeface="Calibri"/>
                          <a:cs typeface="Arial"/>
                        </a:rPr>
                        <a:t>.</a:t>
                      </a:r>
                      <a:endParaRPr lang="en-US" sz="1600" dirty="0">
                        <a:latin typeface="Calibri"/>
                        <a:ea typeface="Calibri"/>
                        <a:cs typeface="Arial"/>
                      </a:endParaRPr>
                    </a:p>
                  </a:txBody>
                  <a:tcPr marL="40070" marR="40070" marT="0" marB="0" anchor="ctr">
                    <a:lnL>
                      <a:noFill/>
                    </a:lnL>
                    <a:lnR>
                      <a:noFill/>
                    </a:lnR>
                    <a:lnT>
                      <a:noFill/>
                    </a:lnT>
                    <a:lnB>
                      <a:noFill/>
                    </a:lnB>
                  </a:tcPr>
                </a:tc>
                <a:tc>
                  <a:txBody>
                    <a:bodyPr/>
                    <a:lstStyle/>
                    <a:p>
                      <a:pPr marL="0" marR="0">
                        <a:lnSpc>
                          <a:spcPct val="150000"/>
                        </a:lnSpc>
                        <a:spcBef>
                          <a:spcPts val="100"/>
                        </a:spcBef>
                        <a:spcAft>
                          <a:spcPts val="100"/>
                        </a:spcAft>
                      </a:pPr>
                      <a:endParaRPr lang="en-US" sz="1600">
                        <a:solidFill>
                          <a:srgbClr val="000000"/>
                        </a:solidFill>
                        <a:latin typeface="Times New Roman"/>
                        <a:ea typeface="Calibri"/>
                        <a:cs typeface="Arial"/>
                      </a:endParaRPr>
                    </a:p>
                  </a:txBody>
                  <a:tcPr marL="40070" marR="40070" marT="0" marB="0">
                    <a:lnL>
                      <a:noFill/>
                    </a:lnL>
                    <a:lnR>
                      <a:noFill/>
                    </a:lnR>
                    <a:lnT>
                      <a:noFill/>
                    </a:lnT>
                    <a:lnB>
                      <a:noFill/>
                    </a:lnB>
                  </a:tcPr>
                </a:tc>
                <a:tc>
                  <a:txBody>
                    <a:bodyPr/>
                    <a:lstStyle/>
                    <a:p>
                      <a:pPr marL="0" marR="0" algn="ctr">
                        <a:lnSpc>
                          <a:spcPct val="150000"/>
                        </a:lnSpc>
                        <a:spcBef>
                          <a:spcPts val="100"/>
                        </a:spcBef>
                        <a:spcAft>
                          <a:spcPts val="100"/>
                        </a:spcAft>
                      </a:pPr>
                      <a:r>
                        <a:rPr lang="en-US" sz="1600">
                          <a:solidFill>
                            <a:srgbClr val="000000"/>
                          </a:solidFill>
                          <a:latin typeface="Times New Roman"/>
                          <a:ea typeface="Calibri"/>
                          <a:cs typeface="Times New Roman"/>
                          <a:sym typeface="Wingdings 2"/>
                        </a:rPr>
                        <a:t></a:t>
                      </a:r>
                      <a:endParaRPr lang="en-US" sz="1600">
                        <a:latin typeface="Calibri"/>
                        <a:ea typeface="Calibri"/>
                        <a:cs typeface="Arial"/>
                      </a:endParaRPr>
                    </a:p>
                  </a:txBody>
                  <a:tcPr marL="40070" marR="40070" marT="0" marB="0" anchor="ctr">
                    <a:lnL>
                      <a:noFill/>
                    </a:lnL>
                    <a:lnR>
                      <a:noFill/>
                    </a:lnR>
                    <a:lnT>
                      <a:noFill/>
                    </a:lnT>
                    <a:lnB>
                      <a:noFill/>
                    </a:lnB>
                  </a:tcPr>
                </a:tc>
                <a:tc>
                  <a:txBody>
                    <a:bodyPr/>
                    <a:lstStyle/>
                    <a:p>
                      <a:pPr marL="0" marR="0" algn="ctr">
                        <a:lnSpc>
                          <a:spcPct val="150000"/>
                        </a:lnSpc>
                        <a:spcBef>
                          <a:spcPts val="100"/>
                        </a:spcBef>
                        <a:spcAft>
                          <a:spcPts val="100"/>
                        </a:spcAft>
                      </a:pPr>
                      <a:r>
                        <a:rPr lang="en-US" sz="1600" dirty="0">
                          <a:solidFill>
                            <a:srgbClr val="000000"/>
                          </a:solidFill>
                          <a:latin typeface="Times New Roman"/>
                          <a:ea typeface="Calibri"/>
                          <a:cs typeface="Times New Roman"/>
                          <a:sym typeface="Wingdings 2"/>
                        </a:rPr>
                        <a:t></a:t>
                      </a:r>
                      <a:endParaRPr lang="en-US" sz="1600" dirty="0">
                        <a:latin typeface="Calibri"/>
                        <a:ea typeface="Calibri"/>
                        <a:cs typeface="Arial"/>
                      </a:endParaRPr>
                    </a:p>
                  </a:txBody>
                  <a:tcPr marL="40070" marR="40070" marT="0" marB="0" anchor="ctr">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000" dirty="0"/>
              <a:t>نمونه فعالیت تولیدی (</a:t>
            </a:r>
            <a:r>
              <a:rPr lang="fa-IR" sz="2000" dirty="0" smtClean="0"/>
              <a:t>تاکید برفرم)</a:t>
            </a:r>
            <a:r>
              <a:rPr lang="en-US" sz="2000" dirty="0"/>
              <a:t/>
            </a:r>
            <a:br>
              <a:rPr lang="en-US" sz="2000" dirty="0"/>
            </a:br>
            <a:r>
              <a:rPr lang="en-US" sz="2000" dirty="0"/>
              <a:t>(Derivatives</a:t>
            </a:r>
            <a:r>
              <a:rPr lang="en-US" sz="2000" dirty="0" smtClean="0"/>
              <a:t>)</a:t>
            </a:r>
            <a:endParaRPr lang="en-US" sz="2000" dirty="0"/>
          </a:p>
        </p:txBody>
      </p:sp>
      <p:sp>
        <p:nvSpPr>
          <p:cNvPr id="3" name="Content Placeholder 2"/>
          <p:cNvSpPr>
            <a:spLocks noGrp="1"/>
          </p:cNvSpPr>
          <p:nvPr>
            <p:ph idx="1"/>
          </p:nvPr>
        </p:nvSpPr>
        <p:spPr/>
        <p:txBody>
          <a:bodyPr/>
          <a:lstStyle/>
          <a:p>
            <a:r>
              <a:rPr lang="en-US" sz="2000" dirty="0">
                <a:solidFill>
                  <a:schemeClr val="tx1"/>
                </a:solidFill>
              </a:rPr>
              <a:t>Complete the following paragraph by changing the form of the words in bold type</a:t>
            </a:r>
            <a:r>
              <a:rPr lang="en-US" sz="2000" dirty="0" smtClean="0">
                <a:solidFill>
                  <a:schemeClr val="tx1"/>
                </a:solidFill>
              </a:rPr>
              <a:t>.</a:t>
            </a:r>
          </a:p>
          <a:p>
            <a:endParaRPr lang="en-US" sz="2000" dirty="0">
              <a:solidFill>
                <a:schemeClr val="tx1"/>
              </a:solidFill>
            </a:endParaRPr>
          </a:p>
          <a:p>
            <a:pPr algn="just">
              <a:buNone/>
            </a:pPr>
            <a:r>
              <a:rPr lang="en-US" sz="1800" dirty="0" smtClean="0">
                <a:solidFill>
                  <a:schemeClr val="tx1"/>
                </a:solidFill>
              </a:rPr>
              <a:t>	</a:t>
            </a:r>
            <a:r>
              <a:rPr lang="en-US" sz="1800" b="0" dirty="0" smtClean="0">
                <a:solidFill>
                  <a:schemeClr val="tx1"/>
                </a:solidFill>
              </a:rPr>
              <a:t>Students </a:t>
            </a:r>
            <a:r>
              <a:rPr lang="en-US" sz="1800" b="0" dirty="0">
                <a:solidFill>
                  <a:schemeClr val="tx1"/>
                </a:solidFill>
              </a:rPr>
              <a:t>are under enormous pressure to learn huge amounts of vocabulary but they are rarely given (21) __________ (GUIDE) as to how to go about it. They have a (22) __________ (TEND) to try and learn long lists by heart, but this is hardly the most (23) _______ (EFFICIENCY) approach to the problem. The golden rule is to do lots of (24) __________ (REVISIE) at regular intervals. Secondly, students should concentrate on words with the highest (25) __________ (FREQUENT), particularly every day words which also improve the students’ spoken (26) __________ (FLUENT). They should also take every (27) __________ (OPPORTUNE) to use the words in </a:t>
            </a:r>
            <a:r>
              <a:rPr lang="en-US" sz="1800" b="0" dirty="0" err="1" smtClean="0">
                <a:solidFill>
                  <a:schemeClr val="tx1"/>
                </a:solidFill>
              </a:rPr>
              <a:t>communication</a:t>
            </a:r>
            <a:r>
              <a:rPr lang="en-US" sz="1800" b="0" baseline="30000" dirty="0" err="1" smtClean="0">
                <a:solidFill>
                  <a:schemeClr val="tx1"/>
                </a:solidFill>
              </a:rPr>
              <a:t>__</a:t>
            </a:r>
            <a:r>
              <a:rPr lang="en-US" sz="1800" b="0" dirty="0" err="1" smtClean="0">
                <a:solidFill>
                  <a:schemeClr val="tx1"/>
                </a:solidFill>
              </a:rPr>
              <a:t>there</a:t>
            </a:r>
            <a:r>
              <a:rPr lang="en-US" sz="1800" b="0" dirty="0" smtClean="0">
                <a:solidFill>
                  <a:schemeClr val="tx1"/>
                </a:solidFill>
              </a:rPr>
              <a:t> </a:t>
            </a:r>
            <a:r>
              <a:rPr lang="en-US" sz="1800" b="0" dirty="0">
                <a:solidFill>
                  <a:schemeClr val="tx1"/>
                </a:solidFill>
              </a:rPr>
              <a:t>is considerable (28) __________ (PSYCHOLOGY) evidence that learners who like using the foreign language improve their oral (29) __________ (PERFORM) and their overall acquisition of the language much more (30) __________ (RAPID) than students who are reluctant to practice the language in real situations.</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نمونه فعالیت تولیدی (</a:t>
            </a:r>
            <a:r>
              <a:rPr lang="fa-IR" dirty="0" smtClean="0"/>
              <a:t>تاکید </a:t>
            </a:r>
            <a:r>
              <a:rPr lang="fa-IR" dirty="0"/>
              <a:t>برانواع جنبه های کاربرد</a:t>
            </a:r>
            <a:r>
              <a:rPr lang="fa-IR" dirty="0" smtClean="0"/>
              <a:t>)</a:t>
            </a:r>
            <a:endParaRPr lang="en-US" dirty="0"/>
          </a:p>
        </p:txBody>
      </p:sp>
      <p:sp>
        <p:nvSpPr>
          <p:cNvPr id="3" name="Content Placeholder 2"/>
          <p:cNvSpPr>
            <a:spLocks noGrp="1"/>
          </p:cNvSpPr>
          <p:nvPr>
            <p:ph idx="1"/>
          </p:nvPr>
        </p:nvSpPr>
        <p:spPr/>
        <p:txBody>
          <a:bodyPr/>
          <a:lstStyle/>
          <a:p>
            <a:r>
              <a:rPr lang="en-US" sz="1800" dirty="0">
                <a:solidFill>
                  <a:schemeClr val="tx1"/>
                </a:solidFill>
              </a:rPr>
              <a:t>Rewrite the following sentences by using the words in parentheses.</a:t>
            </a:r>
          </a:p>
          <a:p>
            <a:pPr>
              <a:buNone/>
            </a:pPr>
            <a:r>
              <a:rPr lang="en-US" sz="1100" dirty="0" smtClean="0">
                <a:solidFill>
                  <a:schemeClr val="tx1"/>
                </a:solidFill>
              </a:rPr>
              <a:t>	</a:t>
            </a:r>
          </a:p>
          <a:p>
            <a:pPr>
              <a:buNone/>
            </a:pPr>
            <a:r>
              <a:rPr lang="en-US" sz="1100" dirty="0">
                <a:solidFill>
                  <a:schemeClr val="tx1"/>
                </a:solidFill>
              </a:rPr>
              <a:t>	</a:t>
            </a:r>
            <a:r>
              <a:rPr lang="en-US" sz="1400" dirty="0" smtClean="0">
                <a:solidFill>
                  <a:schemeClr val="tx1"/>
                </a:solidFill>
              </a:rPr>
              <a:t>1</a:t>
            </a:r>
            <a:r>
              <a:rPr lang="en-US" sz="1400" dirty="0">
                <a:solidFill>
                  <a:schemeClr val="tx1"/>
                </a:solidFill>
              </a:rPr>
              <a:t>. Peter has no information about the new changes. (ignorant)</a:t>
            </a:r>
          </a:p>
          <a:p>
            <a:pPr>
              <a:buNone/>
            </a:pPr>
            <a:r>
              <a:rPr lang="en-US" sz="1400" dirty="0" smtClean="0">
                <a:solidFill>
                  <a:schemeClr val="tx1"/>
                </a:solidFill>
              </a:rPr>
              <a:t>	__________________________________________________________</a:t>
            </a:r>
            <a:r>
              <a:rPr lang="en-US" sz="1400" dirty="0">
                <a:solidFill>
                  <a:schemeClr val="tx1"/>
                </a:solidFill>
              </a:rPr>
              <a:t>	</a:t>
            </a:r>
          </a:p>
          <a:p>
            <a:pPr>
              <a:buNone/>
            </a:pPr>
            <a:r>
              <a:rPr lang="en-US" sz="1400" dirty="0">
                <a:solidFill>
                  <a:schemeClr val="tx1"/>
                </a:solidFill>
              </a:rPr>
              <a:t>   </a:t>
            </a:r>
          </a:p>
          <a:p>
            <a:pPr>
              <a:buNone/>
            </a:pPr>
            <a:r>
              <a:rPr lang="en-US" sz="1400" dirty="0" smtClean="0">
                <a:solidFill>
                  <a:schemeClr val="tx1"/>
                </a:solidFill>
              </a:rPr>
              <a:t>	2</a:t>
            </a:r>
            <a:r>
              <a:rPr lang="en-US" sz="1400" dirty="0">
                <a:solidFill>
                  <a:schemeClr val="tx1"/>
                </a:solidFill>
              </a:rPr>
              <a:t>. The test made the true cause of death known. (reveal)</a:t>
            </a:r>
          </a:p>
          <a:p>
            <a:pPr>
              <a:buNone/>
            </a:pPr>
            <a:r>
              <a:rPr lang="en-US" sz="1400" dirty="0" smtClean="0">
                <a:solidFill>
                  <a:schemeClr val="tx1"/>
                </a:solidFill>
              </a:rPr>
              <a:t>	__________________________________________________________</a:t>
            </a:r>
            <a:endParaRPr lang="en-US" sz="1400" dirty="0">
              <a:solidFill>
                <a:schemeClr val="tx1"/>
              </a:solidFill>
            </a:endParaRPr>
          </a:p>
          <a:p>
            <a:pPr>
              <a:buNone/>
            </a:pPr>
            <a:r>
              <a:rPr lang="en-US" sz="1400" dirty="0">
                <a:solidFill>
                  <a:schemeClr val="tx1"/>
                </a:solidFill>
              </a:rPr>
              <a:t> </a:t>
            </a:r>
          </a:p>
          <a:p>
            <a:pPr>
              <a:buNone/>
            </a:pPr>
            <a:r>
              <a:rPr lang="en-US" sz="1400" dirty="0" smtClean="0">
                <a:solidFill>
                  <a:schemeClr val="tx1"/>
                </a:solidFill>
              </a:rPr>
              <a:t>	3</a:t>
            </a:r>
            <a:r>
              <a:rPr lang="en-US" sz="1400" dirty="0">
                <a:solidFill>
                  <a:schemeClr val="tx1"/>
                </a:solidFill>
              </a:rPr>
              <a:t>. We need to keep expenses as low as possible. (minimum)</a:t>
            </a:r>
          </a:p>
          <a:p>
            <a:pPr>
              <a:buNone/>
            </a:pPr>
            <a:r>
              <a:rPr lang="en-US" sz="1400" dirty="0" smtClean="0">
                <a:solidFill>
                  <a:schemeClr val="tx1"/>
                </a:solidFill>
              </a:rPr>
              <a:t>	__________________________________________________________</a:t>
            </a:r>
            <a:endParaRPr lang="en-US" sz="1400" dirty="0">
              <a:solidFill>
                <a:schemeClr val="tx1"/>
              </a:solidFill>
            </a:endParaRPr>
          </a:p>
          <a:p>
            <a:pPr>
              <a:buNone/>
            </a:pPr>
            <a:r>
              <a:rPr lang="en-US" sz="1400" dirty="0">
                <a:solidFill>
                  <a:schemeClr val="tx1"/>
                </a:solidFill>
              </a:rPr>
              <a:t> </a:t>
            </a:r>
          </a:p>
          <a:p>
            <a:pPr>
              <a:buNone/>
            </a:pPr>
            <a:r>
              <a:rPr lang="en-US" sz="1400" dirty="0" smtClean="0">
                <a:solidFill>
                  <a:schemeClr val="tx1"/>
                </a:solidFill>
              </a:rPr>
              <a:t>	4</a:t>
            </a:r>
            <a:r>
              <a:rPr lang="en-US" sz="1400" dirty="0">
                <a:solidFill>
                  <a:schemeClr val="tx1"/>
                </a:solidFill>
              </a:rPr>
              <a:t>. The things he owns are worth millions of dollars. (estate)</a:t>
            </a:r>
          </a:p>
          <a:p>
            <a:pPr>
              <a:buNone/>
            </a:pPr>
            <a:r>
              <a:rPr lang="en-US" sz="1400" dirty="0" smtClean="0">
                <a:solidFill>
                  <a:schemeClr val="tx1"/>
                </a:solidFill>
              </a:rPr>
              <a:t>	__________________________________________________________</a:t>
            </a:r>
            <a:endParaRPr lang="en-US" sz="1400" dirty="0">
              <a:solidFill>
                <a:schemeClr val="tx1"/>
              </a:solidFill>
            </a:endParaRPr>
          </a:p>
          <a:p>
            <a:pPr>
              <a:buNone/>
            </a:pPr>
            <a:r>
              <a:rPr lang="en-US" sz="1400" dirty="0">
                <a:solidFill>
                  <a:schemeClr val="tx1"/>
                </a:solidFill>
              </a:rPr>
              <a:t> </a:t>
            </a:r>
          </a:p>
          <a:p>
            <a:pPr>
              <a:buNone/>
            </a:pPr>
            <a:r>
              <a:rPr lang="en-US" sz="1400" dirty="0" smtClean="0">
                <a:solidFill>
                  <a:schemeClr val="tx1"/>
                </a:solidFill>
              </a:rPr>
              <a:t>	5</a:t>
            </a:r>
            <a:r>
              <a:rPr lang="en-US" sz="1400" dirty="0">
                <a:solidFill>
                  <a:schemeClr val="tx1"/>
                </a:solidFill>
              </a:rPr>
              <a:t>. They are going to make use of all available resources. (utilize)</a:t>
            </a:r>
          </a:p>
          <a:p>
            <a:pPr>
              <a:buNone/>
            </a:pPr>
            <a:r>
              <a:rPr lang="en-US" sz="1400" dirty="0" smtClean="0">
                <a:solidFill>
                  <a:schemeClr val="tx1"/>
                </a:solidFill>
              </a:rPr>
              <a:t>	__________________________________________________________</a:t>
            </a:r>
            <a:endParaRPr lang="en-US" sz="1400" dirty="0">
              <a:solidFill>
                <a:schemeClr val="tx1"/>
              </a:solidFill>
            </a:endParaRPr>
          </a:p>
          <a:p>
            <a:pPr>
              <a:buNone/>
            </a:pPr>
            <a:r>
              <a:rPr lang="en-US" sz="1400" dirty="0">
                <a:solidFill>
                  <a:schemeClr val="tx1"/>
                </a:solidFill>
              </a:rPr>
              <a:t> </a:t>
            </a:r>
          </a:p>
          <a:p>
            <a:pPr>
              <a:buNone/>
            </a:pPr>
            <a:r>
              <a:rPr lang="en-US" sz="1400" dirty="0" smtClean="0">
                <a:solidFill>
                  <a:schemeClr val="tx1"/>
                </a:solidFill>
              </a:rPr>
              <a:t>	6</a:t>
            </a:r>
            <a:r>
              <a:rPr lang="en-US" sz="1400" dirty="0">
                <a:solidFill>
                  <a:schemeClr val="tx1"/>
                </a:solidFill>
              </a:rPr>
              <a:t>. It took me a long time to get well again after the operation. (recover)</a:t>
            </a:r>
          </a:p>
          <a:p>
            <a:pPr>
              <a:buNone/>
            </a:pPr>
            <a:r>
              <a:rPr lang="en-US" sz="1400" dirty="0" smtClean="0">
                <a:solidFill>
                  <a:schemeClr val="tx1"/>
                </a:solidFill>
              </a:rPr>
              <a:t>	__________________________________________________________</a:t>
            </a:r>
            <a:endParaRPr lang="en-US" sz="1400" dirty="0">
              <a:solidFill>
                <a:schemeClr val="tx1"/>
              </a:solidFill>
            </a:endParaRPr>
          </a:p>
          <a:p>
            <a:pPr>
              <a:buNone/>
            </a:pPr>
            <a:r>
              <a:rPr lang="en-US" sz="1100" dirty="0">
                <a:solidFill>
                  <a:schemeClr val="tx1"/>
                </a:solidFill>
              </a:rPr>
              <a:t> </a:t>
            </a:r>
          </a:p>
          <a:p>
            <a:pPr>
              <a:buNone/>
            </a:pPr>
            <a:r>
              <a:rPr lang="en-US" sz="1100" dirty="0" smtClean="0">
                <a:solidFill>
                  <a:schemeClr val="tx1"/>
                </a:solidFill>
              </a:rPr>
              <a:t>		</a:t>
            </a:r>
            <a:endParaRPr lang="en-US" sz="1100"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4097.JPG"/>
          <p:cNvPicPr>
            <a:picLocks noGrp="1" noChangeAspect="1"/>
          </p:cNvPicPr>
          <p:nvPr isPhoto="1"/>
        </p:nvPicPr>
        <p:blipFill>
          <a:blip r:embed="rId2" cstate="print">
            <a:lum/>
          </a:blip>
          <a:stretch>
            <a:fillRect/>
          </a:stretch>
        </p:blipFill>
        <p:spPr>
          <a:xfrm>
            <a:off x="2000250" y="0"/>
            <a:ext cx="5143500" cy="6858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WordArt 6"/>
          <p:cNvSpPr>
            <a:spLocks noChangeArrowheads="1" noChangeShapeType="1" noTextEdit="1"/>
          </p:cNvSpPr>
          <p:nvPr/>
        </p:nvSpPr>
        <p:spPr bwMode="gray">
          <a:xfrm>
            <a:off x="1692275" y="2997200"/>
            <a:ext cx="5759450" cy="863600"/>
          </a:xfrm>
          <a:prstGeom prst="rect">
            <a:avLst/>
          </a:prstGeom>
        </p:spPr>
        <p:txBody>
          <a:bodyPr wrap="none" fromWordArt="1">
            <a:prstTxWarp prst="textDeflate">
              <a:avLst>
                <a:gd name="adj" fmla="val 0"/>
              </a:avLst>
            </a:prstTxWarp>
          </a:bodyPr>
          <a:lstStyle/>
          <a:p>
            <a:pPr algn="ctr"/>
            <a:r>
              <a:rPr lang="en-US" sz="3600" b="1" kern="10" dirty="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rgbClr val="868686">
                      <a:alpha val="50000"/>
                    </a:srgbClr>
                  </a:outerShdw>
                </a:effectLst>
                <a:latin typeface="Arial"/>
                <a:cs typeface="Arial"/>
              </a:rPr>
              <a:t>Thank </a:t>
            </a:r>
            <a:r>
              <a:rPr lang="en-US" sz="3600" b="1" kern="10" dirty="0" smtClean="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rgbClr val="868686">
                      <a:alpha val="50000"/>
                    </a:srgbClr>
                  </a:outerShdw>
                </a:effectLst>
                <a:latin typeface="Arial"/>
                <a:cs typeface="Arial"/>
              </a:rPr>
              <a:t>You!</a:t>
            </a:r>
            <a:endParaRPr lang="en-US" sz="3600" b="1" kern="10" dirty="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p:cTn id="7" dur="500" fill="hold"/>
                                        <p:tgtEl>
                                          <p:spTgt spid="88070"/>
                                        </p:tgtEl>
                                        <p:attrNameLst>
                                          <p:attrName>ppt_w</p:attrName>
                                        </p:attrNameLst>
                                      </p:cBhvr>
                                      <p:tavLst>
                                        <p:tav tm="0">
                                          <p:val>
                                            <p:fltVal val="0"/>
                                          </p:val>
                                        </p:tav>
                                        <p:tav tm="100000">
                                          <p:val>
                                            <p:strVal val="#ppt_w"/>
                                          </p:val>
                                        </p:tav>
                                      </p:tavLst>
                                    </p:anim>
                                    <p:anim calcmode="lin" valueType="num">
                                      <p:cBhvr>
                                        <p:cTn id="8" dur="500" fill="hold"/>
                                        <p:tgtEl>
                                          <p:spTgt spid="88070"/>
                                        </p:tgtEl>
                                        <p:attrNameLst>
                                          <p:attrName>ppt_h</p:attrName>
                                        </p:attrNameLst>
                                      </p:cBhvr>
                                      <p:tavLst>
                                        <p:tav tm="0">
                                          <p:val>
                                            <p:fltVal val="0"/>
                                          </p:val>
                                        </p:tav>
                                        <p:tav tm="100000">
                                          <p:val>
                                            <p:strVal val="#ppt_h"/>
                                          </p:val>
                                        </p:tav>
                                      </p:tavLst>
                                    </p:anim>
                                    <p:animEffect transition="in" filter="fade">
                                      <p:cBhvr>
                                        <p:cTn id="9"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410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410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descr="C:\Users\sasan\Downloads\Dr. Baleghizadeh's Posters\Workshop Slides\focus on academic words.jpg"/>
          <p:cNvPicPr>
            <a:picLocks noChangeAspect="1" noChangeArrowheads="1"/>
          </p:cNvPicPr>
          <p:nvPr/>
        </p:nvPicPr>
        <p:blipFill>
          <a:blip r:embed="rId2" cstate="print"/>
          <a:srcRect/>
          <a:stretch>
            <a:fillRect/>
          </a:stretch>
        </p:blipFill>
        <p:spPr bwMode="auto">
          <a:xfrm>
            <a:off x="1" y="0"/>
            <a:ext cx="9296399" cy="68579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0000"/>
              </a:lnSpc>
            </a:pPr>
            <a:r>
              <a:rPr lang="en-US" dirty="0" smtClean="0"/>
              <a:t>Academic Word List (AWL)</a:t>
            </a:r>
          </a:p>
        </p:txBody>
      </p:sp>
      <p:sp>
        <p:nvSpPr>
          <p:cNvPr id="70659" name="Rectangle 3"/>
          <p:cNvSpPr>
            <a:spLocks noGrp="1" noChangeArrowheads="1"/>
          </p:cNvSpPr>
          <p:nvPr>
            <p:ph type="body" idx="1"/>
          </p:nvPr>
        </p:nvSpPr>
        <p:spPr>
          <a:xfrm>
            <a:off x="914400" y="1371600"/>
            <a:ext cx="7521575" cy="4525962"/>
          </a:xfrm>
        </p:spPr>
        <p:txBody>
          <a:bodyPr/>
          <a:lstStyle/>
          <a:p>
            <a:pPr algn="ctr">
              <a:lnSpc>
                <a:spcPct val="80000"/>
              </a:lnSpc>
              <a:buNone/>
            </a:pPr>
            <a:r>
              <a:rPr lang="fa-IR" sz="2800" dirty="0" smtClean="0">
                <a:solidFill>
                  <a:schemeClr val="tx1"/>
                </a:solidFill>
              </a:rPr>
              <a:t>لیست </a:t>
            </a:r>
            <a:r>
              <a:rPr lang="fa-IR" sz="2800" dirty="0">
                <a:solidFill>
                  <a:schemeClr val="tx1"/>
                </a:solidFill>
              </a:rPr>
              <a:t>واژگان آکادمیک چیست؟</a:t>
            </a:r>
            <a:endParaRPr lang="en-US" sz="2800" dirty="0">
              <a:solidFill>
                <a:schemeClr val="tx1"/>
              </a:solidFill>
            </a:endParaRPr>
          </a:p>
          <a:p>
            <a:pPr algn="ctr">
              <a:lnSpc>
                <a:spcPct val="80000"/>
              </a:lnSpc>
              <a:buNone/>
            </a:pPr>
            <a:endParaRPr lang="en-US" sz="2800" dirty="0">
              <a:solidFill>
                <a:schemeClr val="tx1"/>
              </a:solidFill>
            </a:endParaRPr>
          </a:p>
          <a:p>
            <a:pPr>
              <a:lnSpc>
                <a:spcPct val="80000"/>
              </a:lnSpc>
              <a:buNone/>
            </a:pPr>
            <a:r>
              <a:rPr lang="en-US" sz="2900" dirty="0" smtClean="0">
                <a:solidFill>
                  <a:schemeClr val="tx1"/>
                </a:solidFill>
              </a:rPr>
              <a:t>		  </a:t>
            </a:r>
          </a:p>
          <a:p>
            <a:pPr>
              <a:lnSpc>
                <a:spcPct val="80000"/>
              </a:lnSpc>
              <a:buNone/>
            </a:pPr>
            <a:r>
              <a:rPr lang="en-US" sz="2900" dirty="0">
                <a:solidFill>
                  <a:schemeClr val="tx1"/>
                </a:solidFill>
              </a:rPr>
              <a:t> </a:t>
            </a:r>
            <a:r>
              <a:rPr lang="en-US" sz="2900" dirty="0" smtClean="0">
                <a:solidFill>
                  <a:schemeClr val="tx1"/>
                </a:solidFill>
              </a:rPr>
              <a:t>           </a:t>
            </a:r>
            <a:r>
              <a:rPr lang="en-US" sz="2800" dirty="0" err="1" smtClean="0">
                <a:solidFill>
                  <a:schemeClr val="tx1"/>
                </a:solidFill>
              </a:rPr>
              <a:t>Averil</a:t>
            </a:r>
            <a:r>
              <a:rPr lang="en-US" sz="2800" dirty="0" smtClean="0">
                <a:solidFill>
                  <a:schemeClr val="tx1"/>
                </a:solidFill>
              </a:rPr>
              <a:t> </a:t>
            </a:r>
            <a:r>
              <a:rPr lang="en-US" sz="2800" dirty="0" err="1" smtClean="0">
                <a:solidFill>
                  <a:schemeClr val="tx1"/>
                </a:solidFill>
              </a:rPr>
              <a:t>Coxhead</a:t>
            </a:r>
            <a:endParaRPr lang="en-US" sz="2800" dirty="0" smtClean="0">
              <a:solidFill>
                <a:schemeClr val="tx1"/>
              </a:solidFill>
            </a:endParaRPr>
          </a:p>
          <a:p>
            <a:pPr>
              <a:lnSpc>
                <a:spcPct val="80000"/>
              </a:lnSpc>
              <a:buNone/>
            </a:pPr>
            <a:endParaRPr lang="en-US" sz="2800" dirty="0">
              <a:solidFill>
                <a:schemeClr val="tx1"/>
              </a:solidFill>
            </a:endParaRPr>
          </a:p>
          <a:p>
            <a:pPr algn="just" rtl="1"/>
            <a:r>
              <a:rPr lang="fa-IR" sz="2300" dirty="0">
                <a:solidFill>
                  <a:schemeClr val="tx1"/>
                </a:solidFill>
              </a:rPr>
              <a:t>مجموعه 570 کلمه پر بسامد که در </a:t>
            </a:r>
            <a:r>
              <a:rPr lang="fa-IR" sz="2300">
                <a:solidFill>
                  <a:schemeClr val="tx1"/>
                </a:solidFill>
              </a:rPr>
              <a:t>متون </a:t>
            </a:r>
            <a:r>
              <a:rPr lang="fa-IR" sz="2300" smtClean="0">
                <a:solidFill>
                  <a:schemeClr val="tx1"/>
                </a:solidFill>
              </a:rPr>
              <a:t>درسی دانشگاهی </a:t>
            </a:r>
            <a:r>
              <a:rPr lang="fa-IR" sz="2300" dirty="0">
                <a:solidFill>
                  <a:schemeClr val="tx1"/>
                </a:solidFill>
              </a:rPr>
              <a:t>یافت می شوند. این لیست در سال 2000 تهیه و معرفی گشت.</a:t>
            </a:r>
            <a:endParaRPr lang="en-US" sz="2300" dirty="0">
              <a:solidFill>
                <a:schemeClr val="tx1"/>
              </a:solidFill>
            </a:endParaRPr>
          </a:p>
          <a:p>
            <a:pPr algn="just" rtl="1"/>
            <a:r>
              <a:rPr lang="fa-IR" sz="2300" dirty="0">
                <a:solidFill>
                  <a:schemeClr val="tx1"/>
                </a:solidFill>
              </a:rPr>
              <a:t>این لیست از پیکره زبانی مربوط به 4 حوزه هنر/علوم انسانی ، علوم، حقوق و امور بازرگانی که هریک دارای هفت زیر شاخه می باشند تشکیل شده است. برای قرار گرفتن در این لیست هر کلمه می بایست </a:t>
            </a:r>
            <a:r>
              <a:rPr lang="fa-IR" sz="2300" dirty="0" smtClean="0">
                <a:solidFill>
                  <a:schemeClr val="tx1"/>
                </a:solidFill>
              </a:rPr>
              <a:t>حداقل </a:t>
            </a:r>
            <a:r>
              <a:rPr lang="fa-IR" sz="2300" dirty="0">
                <a:solidFill>
                  <a:schemeClr val="tx1"/>
                </a:solidFill>
              </a:rPr>
              <a:t>100 بار در یک پیکره متشکل از 3500000 کلمه جاری در زبان انگلیسی متعلق به هر 4 حوزه و حداقل 10 بار در هر حوزه  ظاهر گردد به شرط این که در لیست 2000 کلمه پر بسامد زبان انگلیسی </a:t>
            </a:r>
            <a:r>
              <a:rPr lang="en-US" sz="2300" dirty="0" smtClean="0">
                <a:solidFill>
                  <a:schemeClr val="tx1"/>
                </a:solidFill>
              </a:rPr>
              <a:t>(GSL)</a:t>
            </a:r>
            <a:r>
              <a:rPr lang="fa-IR" sz="2300" dirty="0" smtClean="0">
                <a:solidFill>
                  <a:schemeClr val="tx1"/>
                </a:solidFill>
              </a:rPr>
              <a:t>هم </a:t>
            </a:r>
            <a:r>
              <a:rPr lang="fa-IR" sz="2300" dirty="0">
                <a:solidFill>
                  <a:schemeClr val="tx1"/>
                </a:solidFill>
              </a:rPr>
              <a:t>نباشد. </a:t>
            </a:r>
            <a:r>
              <a:rPr lang="en-US" sz="2300" dirty="0" smtClean="0">
                <a:solidFill>
                  <a:schemeClr val="tx1"/>
                </a:solidFill>
              </a:rPr>
              <a:t> </a:t>
            </a:r>
            <a:endParaRPr lang="en-US" sz="2300" dirty="0">
              <a:solidFill>
                <a:schemeClr val="tx1"/>
              </a:solidFill>
            </a:endParaRPr>
          </a:p>
          <a:p>
            <a:pPr>
              <a:lnSpc>
                <a:spcPct val="80000"/>
              </a:lnSpc>
              <a:buNone/>
            </a:pPr>
            <a:r>
              <a:rPr lang="en-US" sz="2900" dirty="0" smtClean="0">
                <a:solidFill>
                  <a:schemeClr val="tx1"/>
                </a:solidFill>
              </a:rPr>
              <a:t/>
            </a:r>
            <a:br>
              <a:rPr lang="en-US" sz="2900" dirty="0" smtClean="0">
                <a:solidFill>
                  <a:schemeClr val="tx1"/>
                </a:solidFill>
              </a:rPr>
            </a:br>
            <a:endParaRPr lang="en-US" sz="2900" dirty="0" smtClean="0">
              <a:solidFill>
                <a:schemeClr val="tx1"/>
              </a:solidFill>
            </a:endParaRPr>
          </a:p>
          <a:p>
            <a:pPr lvl="1">
              <a:lnSpc>
                <a:spcPct val="80000"/>
              </a:lnSpc>
            </a:pPr>
            <a:endParaRPr lang="en-US" sz="2900" dirty="0"/>
          </a:p>
        </p:txBody>
      </p:sp>
      <p:pic>
        <p:nvPicPr>
          <p:cNvPr id="70660" name="Picture 4" descr="C:\Users\sasan\Downloads\Dr. Baleghizadeh's Posters\Workshop Slides\averil-coxhead[1].jpg"/>
          <p:cNvPicPr>
            <a:picLocks noChangeAspect="1" noChangeArrowheads="1"/>
          </p:cNvPicPr>
          <p:nvPr/>
        </p:nvPicPr>
        <p:blipFill>
          <a:blip r:embed="rId2" cstate="print"/>
          <a:srcRect/>
          <a:stretch>
            <a:fillRect/>
          </a:stretch>
        </p:blipFill>
        <p:spPr bwMode="auto">
          <a:xfrm>
            <a:off x="762000" y="1676400"/>
            <a:ext cx="1257300" cy="1524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839200" cy="487363"/>
          </a:xfrm>
        </p:spPr>
        <p:txBody>
          <a:bodyPr/>
          <a:lstStyle/>
          <a:p>
            <a:r>
              <a:rPr lang="fa-IR" sz="2800" dirty="0"/>
              <a:t>چرا دانستن لیست واژگان آکادمیک ضروری می باشد؟</a:t>
            </a:r>
            <a:r>
              <a:rPr lang="en-US" sz="2800" dirty="0"/>
              <a:t/>
            </a:r>
            <a:br>
              <a:rPr lang="en-US" sz="2800" dirty="0"/>
            </a:br>
            <a:endParaRPr lang="en-US" sz="2800" dirty="0"/>
          </a:p>
        </p:txBody>
      </p:sp>
      <p:sp>
        <p:nvSpPr>
          <p:cNvPr id="3" name="Content Placeholder 2"/>
          <p:cNvSpPr>
            <a:spLocks noGrp="1"/>
          </p:cNvSpPr>
          <p:nvPr>
            <p:ph idx="1"/>
          </p:nvPr>
        </p:nvSpPr>
        <p:spPr/>
        <p:txBody>
          <a:bodyPr/>
          <a:lstStyle/>
          <a:p>
            <a:pPr algn="just" rtl="1">
              <a:buNone/>
            </a:pPr>
            <a:r>
              <a:rPr lang="en-US" sz="2800" dirty="0" smtClean="0">
                <a:solidFill>
                  <a:schemeClr val="tx1"/>
                </a:solidFill>
              </a:rPr>
              <a:t>   </a:t>
            </a:r>
          </a:p>
          <a:p>
            <a:pPr algn="just" rtl="1">
              <a:buNone/>
            </a:pPr>
            <a:r>
              <a:rPr lang="en-US" sz="2800" dirty="0">
                <a:solidFill>
                  <a:schemeClr val="tx1"/>
                </a:solidFill>
              </a:rPr>
              <a:t> </a:t>
            </a:r>
            <a:r>
              <a:rPr lang="en-US" sz="2800" dirty="0" smtClean="0">
                <a:solidFill>
                  <a:schemeClr val="tx1"/>
                </a:solidFill>
              </a:rPr>
              <a:t>  </a:t>
            </a:r>
            <a:r>
              <a:rPr lang="fa-IR" sz="2800" dirty="0" smtClean="0">
                <a:solidFill>
                  <a:schemeClr val="tx1"/>
                </a:solidFill>
              </a:rPr>
              <a:t>دانستن </a:t>
            </a:r>
            <a:r>
              <a:rPr lang="fa-IR" sz="2800" dirty="0">
                <a:solidFill>
                  <a:schemeClr val="tx1"/>
                </a:solidFill>
              </a:rPr>
              <a:t>کلمات این لیست برای دانشجویان تمامی رشته ها مفید است زیرا این لیست در برگیرنده 10% کلمات متون درسی دانشگاهی است. به عبارت دیگر از هر 10 کلمه متون کتابهای درسی دانشگاهی یک کلمه متعلق به این لیست می باشد. پژوهش های صورت گرفته نشان می دهد که دانستن 2000 کلمه پر بسامد اول و همچنین تسلط بر لیست واژگان آکادمیک موجب آشنایی با 90% کلمات متون دانشگاهی می شود.</a:t>
            </a:r>
            <a:endParaRPr lang="en-US" sz="2800"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a:t>لیست واژگان آکادمیک چه کلماتی را در بر نمی گیرد</a:t>
            </a:r>
            <a:r>
              <a:rPr lang="fa-IR" sz="2800" dirty="0" smtClean="0"/>
              <a:t>؟</a:t>
            </a:r>
            <a:endParaRPr lang="en-US" sz="2800" dirty="0"/>
          </a:p>
        </p:txBody>
      </p:sp>
      <p:sp>
        <p:nvSpPr>
          <p:cNvPr id="3" name="Content Placeholder 2"/>
          <p:cNvSpPr>
            <a:spLocks noGrp="1"/>
          </p:cNvSpPr>
          <p:nvPr>
            <p:ph idx="1"/>
          </p:nvPr>
        </p:nvSpPr>
        <p:spPr/>
        <p:txBody>
          <a:bodyPr/>
          <a:lstStyle/>
          <a:p>
            <a:pPr algn="just" rtl="1"/>
            <a:endParaRPr lang="en-US" sz="2800" dirty="0" smtClean="0">
              <a:solidFill>
                <a:schemeClr val="tx1"/>
              </a:solidFill>
            </a:endParaRPr>
          </a:p>
          <a:p>
            <a:pPr algn="just" rtl="1"/>
            <a:r>
              <a:rPr lang="fa-IR" sz="2800" dirty="0" smtClean="0">
                <a:solidFill>
                  <a:schemeClr val="tx1"/>
                </a:solidFill>
              </a:rPr>
              <a:t>لیست </a:t>
            </a:r>
            <a:r>
              <a:rPr lang="fa-IR" sz="2800" dirty="0">
                <a:solidFill>
                  <a:schemeClr val="tx1"/>
                </a:solidFill>
              </a:rPr>
              <a:t>واژگان آکادمیک در برگیرنده 4% کلمات متون مطبوعاتی و تنها 2% کلمات موجود در رمان های زبان انگلیسی می باشد و لذا دانستن آن کمک چندانی به خواندن روزنامه ها و متون ادبی نمی کند.</a:t>
            </a:r>
            <a:endParaRPr lang="en-US" sz="2800" dirty="0">
              <a:solidFill>
                <a:schemeClr val="tx1"/>
              </a:solidFill>
            </a:endParaRPr>
          </a:p>
          <a:p>
            <a:pPr algn="just"/>
            <a:endParaRPr lang="en-US" sz="2800" dirty="0">
              <a:solidFill>
                <a:schemeClr val="tx1"/>
              </a:solidFill>
            </a:endParaRPr>
          </a:p>
          <a:p>
            <a:pPr algn="just" rtl="1"/>
            <a:r>
              <a:rPr lang="fa-IR" sz="2800" dirty="0">
                <a:solidFill>
                  <a:schemeClr val="tx1"/>
                </a:solidFill>
              </a:rPr>
              <a:t>لیست واژگان آکادمیک در برگیرنده کلمات تخصصی رشته های تحصیلی مختلف نمی باشد و در نتیجه دانستن آن کمک چندانی به درک متون خیلی تخصصی یک رشته خاص نمی کند.</a:t>
            </a:r>
            <a:endParaRPr lang="en-US" sz="2800"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خانواده کلمات آ</a:t>
            </a:r>
            <a:r>
              <a:rPr lang="fa-IR" dirty="0" smtClean="0"/>
              <a:t>کادمیک</a:t>
            </a:r>
            <a:endParaRPr lang="en-US" dirty="0"/>
          </a:p>
        </p:txBody>
      </p:sp>
      <p:sp>
        <p:nvSpPr>
          <p:cNvPr id="3" name="Content Placeholder 2"/>
          <p:cNvSpPr>
            <a:spLocks noGrp="1"/>
          </p:cNvSpPr>
          <p:nvPr>
            <p:ph idx="1"/>
          </p:nvPr>
        </p:nvSpPr>
        <p:spPr/>
        <p:txBody>
          <a:bodyPr/>
          <a:lstStyle/>
          <a:p>
            <a:pPr algn="just" rtl="1"/>
            <a:endParaRPr lang="en-US" sz="2800" dirty="0" smtClean="0"/>
          </a:p>
          <a:p>
            <a:pPr algn="just" rtl="1"/>
            <a:r>
              <a:rPr lang="fa-IR" sz="2800" dirty="0" smtClean="0">
                <a:solidFill>
                  <a:schemeClr val="tx1"/>
                </a:solidFill>
              </a:rPr>
              <a:t>برای </a:t>
            </a:r>
            <a:r>
              <a:rPr lang="fa-IR" sz="2800" dirty="0">
                <a:solidFill>
                  <a:schemeClr val="tx1"/>
                </a:solidFill>
              </a:rPr>
              <a:t>سود جستن هر چه بهتر از لیست واژگان آکادمیک باید دانست که اکثر این کلمات شامل یک خانواده از واژگان می باشند  و بهتر است تا اشتقاقات این کلمات را نیز آموخت.</a:t>
            </a:r>
            <a:endParaRPr lang="en-US" sz="2800" dirty="0">
              <a:solidFill>
                <a:schemeClr val="tx1"/>
              </a:solidFill>
            </a:endParaRPr>
          </a:p>
          <a:p>
            <a:pPr algn="just" rtl="1"/>
            <a:endParaRPr lang="en-US" sz="2800" dirty="0" smtClean="0"/>
          </a:p>
          <a:p>
            <a:r>
              <a:rPr lang="en-US" sz="2800" dirty="0" smtClean="0">
                <a:solidFill>
                  <a:schemeClr val="tx1"/>
                </a:solidFill>
              </a:rPr>
              <a:t>Parent </a:t>
            </a:r>
            <a:r>
              <a:rPr lang="en-US" sz="2800" dirty="0">
                <a:solidFill>
                  <a:schemeClr val="tx1"/>
                </a:solidFill>
              </a:rPr>
              <a:t>word: </a:t>
            </a:r>
            <a:r>
              <a:rPr lang="en-US" sz="2800" dirty="0">
                <a:solidFill>
                  <a:srgbClr val="FF0000"/>
                </a:solidFill>
              </a:rPr>
              <a:t>intense</a:t>
            </a:r>
            <a:r>
              <a:rPr lang="en-US" sz="2800" dirty="0"/>
              <a:t> </a:t>
            </a:r>
          </a:p>
          <a:p>
            <a:pPr algn="just" rtl="1"/>
            <a:endParaRPr lang="en-US" sz="2800" dirty="0" smtClean="0"/>
          </a:p>
          <a:p>
            <a:r>
              <a:rPr lang="en-US" sz="2800" dirty="0" smtClean="0">
                <a:solidFill>
                  <a:schemeClr val="tx1"/>
                </a:solidFill>
              </a:rPr>
              <a:t>Family </a:t>
            </a:r>
            <a:r>
              <a:rPr lang="en-US" sz="2800" dirty="0">
                <a:solidFill>
                  <a:schemeClr val="tx1"/>
                </a:solidFill>
              </a:rPr>
              <a:t>members: </a:t>
            </a:r>
            <a:r>
              <a:rPr lang="en-US" sz="2800" dirty="0">
                <a:solidFill>
                  <a:srgbClr val="FF0000"/>
                </a:solidFill>
              </a:rPr>
              <a:t>intensive, intensity, intensify</a:t>
            </a:r>
          </a:p>
          <a:p>
            <a:pPr algn="just" rtl="1">
              <a:buNone/>
            </a:pPr>
            <a:endParaRPr lang="en-US" sz="2800" dirty="0"/>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cdb2004c004l">
  <a:themeElements>
    <a:clrScheme name="sample 3">
      <a:dk1>
        <a:srgbClr val="000000"/>
      </a:dk1>
      <a:lt1>
        <a:srgbClr val="FFFFFF"/>
      </a:lt1>
      <a:dk2>
        <a:srgbClr val="000066"/>
      </a:dk2>
      <a:lt2>
        <a:srgbClr val="B2B2B2"/>
      </a:lt2>
      <a:accent1>
        <a:srgbClr val="3B8DDF"/>
      </a:accent1>
      <a:accent2>
        <a:srgbClr val="0099CC"/>
      </a:accent2>
      <a:accent3>
        <a:srgbClr val="FFFFFF"/>
      </a:accent3>
      <a:accent4>
        <a:srgbClr val="000000"/>
      </a:accent4>
      <a:accent5>
        <a:srgbClr val="AFC5EC"/>
      </a:accent5>
      <a:accent6>
        <a:srgbClr val="008AB9"/>
      </a:accent6>
      <a:hlink>
        <a:srgbClr val="5A94A8"/>
      </a:hlink>
      <a:folHlink>
        <a:srgbClr val="6666F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66"/>
        </a:dk2>
        <a:lt2>
          <a:srgbClr val="B2B2B2"/>
        </a:lt2>
        <a:accent1>
          <a:srgbClr val="6AB897"/>
        </a:accent1>
        <a:accent2>
          <a:srgbClr val="FF7C80"/>
        </a:accent2>
        <a:accent3>
          <a:srgbClr val="FFFFFF"/>
        </a:accent3>
        <a:accent4>
          <a:srgbClr val="000000"/>
        </a:accent4>
        <a:accent5>
          <a:srgbClr val="B9D8C9"/>
        </a:accent5>
        <a:accent6>
          <a:srgbClr val="E77073"/>
        </a:accent6>
        <a:hlink>
          <a:srgbClr val="5A94A8"/>
        </a:hlink>
        <a:folHlink>
          <a:srgbClr val="0099CC"/>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069EC"/>
        </a:dk2>
        <a:lt2>
          <a:srgbClr val="B2B2B2"/>
        </a:lt2>
        <a:accent1>
          <a:srgbClr val="8DA75F"/>
        </a:accent1>
        <a:accent2>
          <a:srgbClr val="CCCC00"/>
        </a:accent2>
        <a:accent3>
          <a:srgbClr val="FFFFFF"/>
        </a:accent3>
        <a:accent4>
          <a:srgbClr val="000056"/>
        </a:accent4>
        <a:accent5>
          <a:srgbClr val="C5D0B6"/>
        </a:accent5>
        <a:accent6>
          <a:srgbClr val="B9B900"/>
        </a:accent6>
        <a:hlink>
          <a:srgbClr val="3B5AB1"/>
        </a:hlink>
        <a:folHlink>
          <a:srgbClr val="666699"/>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66"/>
        </a:dk2>
        <a:lt2>
          <a:srgbClr val="B2B2B2"/>
        </a:lt2>
        <a:accent1>
          <a:srgbClr val="3B8DDF"/>
        </a:accent1>
        <a:accent2>
          <a:srgbClr val="0099CC"/>
        </a:accent2>
        <a:accent3>
          <a:srgbClr val="FFFFFF"/>
        </a:accent3>
        <a:accent4>
          <a:srgbClr val="000000"/>
        </a:accent4>
        <a:accent5>
          <a:srgbClr val="AFC5EC"/>
        </a:accent5>
        <a:accent6>
          <a:srgbClr val="008AB9"/>
        </a:accent6>
        <a:hlink>
          <a:srgbClr val="5A94A8"/>
        </a:hlink>
        <a:folHlink>
          <a:srgbClr val="6666FF"/>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2289274-6128-4816-ae07-41a25b982335">5VXMWDDNTVKU-244-306</_dlc_DocId>
    <_dlc_DocIdUrl xmlns="d2289274-6128-4816-ae07-41a25b982335">
      <Url>http://www.sbu.ac.ir/Cols/LAH/_layouts/DocIdRedir.aspx?ID=5VXMWDDNTVKU-244-306</Url>
      <Description>5VXMWDDNTVKU-244-306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پرونده" ma:contentTypeID="0x0101009889B8D50EF8A2489E98441C8C3E920D" ma:contentTypeVersion="1" ma:contentTypeDescription="یک سند جدید ایجاد کنید." ma:contentTypeScope="" ma:versionID="6ebd8f2585895d4123268832f0a52d16">
  <xsd:schema xmlns:xsd="http://www.w3.org/2001/XMLSchema" xmlns:xs="http://www.w3.org/2001/XMLSchema" xmlns:p="http://schemas.microsoft.com/office/2006/metadata/properties" xmlns:ns1="http://schemas.microsoft.com/sharepoint/v3" xmlns:ns2="d2289274-6128-4816-ae07-41a25b982335" targetNamespace="http://schemas.microsoft.com/office/2006/metadata/properties" ma:root="true" ma:fieldsID="743fb070bdc29b388662eb9608e4fcc7" ns1:_="" ns2:_="">
    <xsd:import namespace="http://schemas.microsoft.com/sharepoint/v3"/>
    <xsd:import namespace="d2289274-6128-4816-ae07-41a25b98233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تاریخ شروع زمان بندی" ma:description="" ma:hidden="true" ma:internalName="PublishingStartDate">
      <xsd:simpleType>
        <xsd:restriction base="dms:Unknown"/>
      </xsd:simpleType>
    </xsd:element>
    <xsd:element name="PublishingExpirationDate" ma:index="9" nillable="true" ma:displayName="تاریخ اتمام زمان بندی"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289274-6128-4816-ae07-41a25b982335" elementFormDefault="qualified">
    <xsd:import namespace="http://schemas.microsoft.com/office/2006/documentManagement/types"/>
    <xsd:import namespace="http://schemas.microsoft.com/office/infopath/2007/PartnerControls"/>
    <xsd:element name="_dlc_DocId" ma:index="10"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11"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6C761BB-A5CC-48CB-B6A8-F37B2AE41070}"/>
</file>

<file path=customXml/itemProps2.xml><?xml version="1.0" encoding="utf-8"?>
<ds:datastoreItem xmlns:ds="http://schemas.openxmlformats.org/officeDocument/2006/customXml" ds:itemID="{FD97EFFD-195C-4814-9764-BB545FCBE1BB}"/>
</file>

<file path=customXml/itemProps3.xml><?xml version="1.0" encoding="utf-8"?>
<ds:datastoreItem xmlns:ds="http://schemas.openxmlformats.org/officeDocument/2006/customXml" ds:itemID="{01018CEA-C7D1-48CD-99D0-C87418184795}"/>
</file>

<file path=customXml/itemProps4.xml><?xml version="1.0" encoding="utf-8"?>
<ds:datastoreItem xmlns:ds="http://schemas.openxmlformats.org/officeDocument/2006/customXml" ds:itemID="{35D6A3D2-D092-474B-9F11-66D49580CEF1}"/>
</file>

<file path=docProps/app.xml><?xml version="1.0" encoding="utf-8"?>
<Properties xmlns="http://schemas.openxmlformats.org/officeDocument/2006/extended-properties" xmlns:vt="http://schemas.openxmlformats.org/officeDocument/2006/docPropsVTypes">
  <Template>cdb2004c004l</Template>
  <TotalTime>314</TotalTime>
  <Words>598</Words>
  <Application>Microsoft Office PowerPoint</Application>
  <PresentationFormat>On-screen Show (4:3)</PresentationFormat>
  <Paragraphs>188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cdb2004c004l</vt:lpstr>
      <vt:lpstr>Slide 1</vt:lpstr>
      <vt:lpstr>Slide 2</vt:lpstr>
      <vt:lpstr>Slide 3</vt:lpstr>
      <vt:lpstr>Slide 4</vt:lpstr>
      <vt:lpstr>Slide 5</vt:lpstr>
      <vt:lpstr>Academic Word List (AWL)</vt:lpstr>
      <vt:lpstr>چرا دانستن لیست واژگان آکادمیک ضروری می باشد؟ </vt:lpstr>
      <vt:lpstr>لیست واژگان آکادمیک چه کلماتی را در بر نمی گیرد؟</vt:lpstr>
      <vt:lpstr>خانواده کلمات آکادمیک</vt:lpstr>
      <vt:lpstr>Slide 10</vt:lpstr>
      <vt:lpstr>نحوه ارائه لیست واژگان آکادمیک</vt:lpstr>
      <vt:lpstr>کتاب حاضر</vt:lpstr>
      <vt:lpstr>Unit Two</vt:lpstr>
      <vt:lpstr>نوع فعالیتها</vt:lpstr>
      <vt:lpstr>نمونه فعالیت تشخیصی (تاکید بر معنی)</vt:lpstr>
      <vt:lpstr>نمونه فعالیت تشخیصی (تاکید بر کاربرد/همنشینی کلمات) (collocation)</vt:lpstr>
      <vt:lpstr>نمونه فعالیت تشخیصی (تاکید بر فرم و کاربرد) </vt:lpstr>
      <vt:lpstr>نمونه فعالیت تولیدی (تاکید برفرم) (Derivatives)</vt:lpstr>
      <vt:lpstr>نمونه فعالیت تولیدی (تاکید برانواع جنبه های کاربرد)</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Mehrdad</dc:creator>
  <cp:lastModifiedBy>admin</cp:lastModifiedBy>
  <cp:revision>26</cp:revision>
  <dcterms:created xsi:type="dcterms:W3CDTF">2014-04-27T12:06:00Z</dcterms:created>
  <dcterms:modified xsi:type="dcterms:W3CDTF">2014-05-14T07:15:31Z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0x0101009889B8D50EF8A2489E98441C8C3E920D</vt:lpwstr>
  </property>
  <property fmtid="{D5CDD505-2E9C-101B-9397-08002B2CF9AE}" pid="3" name="_dlc_DocIdItemGuid">
    <vt:lpwstr>71bbee9e-1c44-48c7-a947-a693c3ee6468</vt:lpwstr>
  </property>
</Properties>
</file>